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10.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handoutMasterIdLst>
    <p:handoutMasterId r:id="rId17"/>
  </p:handoutMasterIdLst>
  <p:sldIdLst>
    <p:sldId id="256" r:id="rId2"/>
    <p:sldId id="270" r:id="rId3"/>
    <p:sldId id="257" r:id="rId4"/>
    <p:sldId id="259" r:id="rId5"/>
    <p:sldId id="260" r:id="rId6"/>
    <p:sldId id="261" r:id="rId7"/>
    <p:sldId id="262" r:id="rId8"/>
    <p:sldId id="263" r:id="rId9"/>
    <p:sldId id="264" r:id="rId10"/>
    <p:sldId id="265" r:id="rId11"/>
    <p:sldId id="266" r:id="rId12"/>
    <p:sldId id="267" r:id="rId13"/>
    <p:sldId id="268" r:id="rId14"/>
    <p:sldId id="269" r:id="rId15"/>
    <p:sldId id="271" r:id="rId1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216" y="42"/>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183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C:\&#23398;&#20064;\&#30005;&#23376;\UVa%20Course\VLSI%20Design\Project\Final%20Report\C-Q%20delay%20of%204%20types%20of%20FFs.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23398;&#20064;\&#30005;&#23376;\UVa%20Course\VLSI%20Design\Project\Final%20Report\C2MOS%20FF\Size%20VS%20energy%20and%20Delay.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23398;&#20064;\&#30005;&#23376;\UVa%20Course\VLSI%20Design\Project\Final%20Report\C2MOS%20FF\Size%20VS%20energy%20and%20Delay.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23398;&#20064;\&#30005;&#23376;\UVa%20Course\VLSI%20Design\Project\Final%20Report\C2MOS%20FF\Size%20VS%20energy%20and%20Delay.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23398;&#20064;\&#30005;&#23376;\UVa%20Course\VLSI%20Design\Project\Project%20Review%202\Book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23398;&#20064;\&#30005;&#23376;\UVa%20Course\VLSI%20Design\Project\Final%20Report\C2MOS%20FF\Setup%20hold%20time%20vs%20CQ%20for%20C2MOS%20FF.xls"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23398;&#20064;\&#30005;&#23376;\UVa%20Course\VLSI%20Design\Project\Final%20Report\C2MOS%20FF\C-Q%20mean%20Std.Dev.%20failure%20Prob%20VS%20Setup%20time%20for%20C2MO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23398;&#20064;\&#30005;&#23376;\UVa%20Course\VLSI%20Design\Project\Final%20Report\C2MOS%20FF\C-Q%20mean%20Std.Dev.%20failure%20Prob%20VS%20Setup%20time%20for%20C2MO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23398;&#20064;\&#30005;&#23376;\UVa%20Course\VLSI%20Design\Project\Final%20Report\C2MOS%20FF\C-Q%20mean%20Std.Dev.%20failure%20Prob%20VS%20Setup%20time%20for%20C2MO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23398;&#20064;\&#30005;&#23376;\UVa%20Course\VLSI%20Design\Project\Final%20Report\C2MOS%20FF\Delay%20Energy%20VS%20Vdd%20for%20C2MOS.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23398;&#20064;\&#30005;&#23376;\UVa%20Course\VLSI%20Design\Project\Final%20Report\C2MOS%20FF\Delay%20Energy%20VS%20Vdd%20for%20C2MO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23398;&#20064;\&#30005;&#23376;\UVa%20Course\VLSI%20Design\Project\Final%20Report\C2MOS%20FF\Failure%20Prob.VS%20Vdd%20for%20different%20siz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CN"/>
  <c:chart>
    <c:title>
      <c:tx>
        <c:rich>
          <a:bodyPr/>
          <a:lstStyle/>
          <a:p>
            <a:pPr>
              <a:defRPr/>
            </a:pPr>
            <a:r>
              <a:rPr lang="en-US" altLang="zh-CN" sz="1400" dirty="0" err="1">
                <a:latin typeface="Times New Roman" pitchFamily="18" charset="0"/>
                <a:cs typeface="Times New Roman" pitchFamily="18" charset="0"/>
              </a:rPr>
              <a:t>Clk</a:t>
            </a:r>
            <a:r>
              <a:rPr lang="en-US" altLang="zh-CN" sz="1400" dirty="0">
                <a:latin typeface="Times New Roman" pitchFamily="18" charset="0"/>
                <a:cs typeface="Times New Roman" pitchFamily="18" charset="0"/>
              </a:rPr>
              <a:t>-to-Q Delay </a:t>
            </a:r>
            <a:r>
              <a:rPr lang="en-US" altLang="zh-CN" sz="1400" dirty="0" smtClean="0">
                <a:latin typeface="Times New Roman" pitchFamily="18" charset="0"/>
                <a:cs typeface="Times New Roman" pitchFamily="18" charset="0"/>
              </a:rPr>
              <a:t>Comparison</a:t>
            </a:r>
            <a:r>
              <a:rPr lang="en-US" altLang="zh-CN" sz="1400" baseline="0" dirty="0" smtClean="0">
                <a:latin typeface="Times New Roman" pitchFamily="18" charset="0"/>
                <a:cs typeface="Times New Roman" pitchFamily="18" charset="0"/>
              </a:rPr>
              <a:t> </a:t>
            </a:r>
            <a:r>
              <a:rPr lang="en-US" altLang="zh-CN" sz="1400" baseline="0" dirty="0">
                <a:latin typeface="Times New Roman" pitchFamily="18" charset="0"/>
                <a:cs typeface="Times New Roman" pitchFamily="18" charset="0"/>
              </a:rPr>
              <a:t>of 4 types of FFs</a:t>
            </a:r>
            <a:endParaRPr lang="zh-CN" altLang="en-US" sz="1400" dirty="0">
              <a:latin typeface="Times New Roman" pitchFamily="18" charset="0"/>
              <a:cs typeface="Times New Roman" pitchFamily="18" charset="0"/>
            </a:endParaRPr>
          </a:p>
        </c:rich>
      </c:tx>
      <c:layout/>
    </c:title>
    <c:plotArea>
      <c:layout/>
      <c:barChart>
        <c:barDir val="col"/>
        <c:grouping val="clustered"/>
        <c:ser>
          <c:idx val="0"/>
          <c:order val="0"/>
          <c:tx>
            <c:v>0-1 transition</c:v>
          </c:tx>
          <c:cat>
            <c:strRef>
              <c:f>Sheet1!$A$2:$A$6</c:f>
              <c:strCache>
                <c:ptCount val="4"/>
                <c:pt idx="0">
                  <c:v>TGFF</c:v>
                </c:pt>
                <c:pt idx="1">
                  <c:v>C2MOS</c:v>
                </c:pt>
                <c:pt idx="2">
                  <c:v>SDFF</c:v>
                </c:pt>
                <c:pt idx="3">
                  <c:v>HLFF</c:v>
                </c:pt>
              </c:strCache>
            </c:strRef>
          </c:cat>
          <c:val>
            <c:numRef>
              <c:f>Sheet1!$B$2:$B$6</c:f>
              <c:numCache>
                <c:formatCode>General</c:formatCode>
                <c:ptCount val="5"/>
                <c:pt idx="0">
                  <c:v>5.4290000000000003</c:v>
                </c:pt>
                <c:pt idx="1">
                  <c:v>5.4771000000000001</c:v>
                </c:pt>
                <c:pt idx="2">
                  <c:v>10.966900000000004</c:v>
                </c:pt>
                <c:pt idx="3">
                  <c:v>11.1684</c:v>
                </c:pt>
              </c:numCache>
            </c:numRef>
          </c:val>
        </c:ser>
        <c:ser>
          <c:idx val="1"/>
          <c:order val="1"/>
          <c:tx>
            <c:v>1-0 transition</c:v>
          </c:tx>
          <c:cat>
            <c:strRef>
              <c:f>Sheet1!$A$2:$A$6</c:f>
              <c:strCache>
                <c:ptCount val="4"/>
                <c:pt idx="0">
                  <c:v>TGFF</c:v>
                </c:pt>
                <c:pt idx="1">
                  <c:v>C2MOS</c:v>
                </c:pt>
                <c:pt idx="2">
                  <c:v>SDFF</c:v>
                </c:pt>
                <c:pt idx="3">
                  <c:v>HLFF</c:v>
                </c:pt>
              </c:strCache>
            </c:strRef>
          </c:cat>
          <c:val>
            <c:numRef>
              <c:f>Sheet1!$C$2:$C$6</c:f>
              <c:numCache>
                <c:formatCode>General</c:formatCode>
                <c:ptCount val="5"/>
                <c:pt idx="0">
                  <c:v>7.33</c:v>
                </c:pt>
                <c:pt idx="1">
                  <c:v>4.1868999999999996</c:v>
                </c:pt>
                <c:pt idx="2">
                  <c:v>16.377900000000011</c:v>
                </c:pt>
                <c:pt idx="3">
                  <c:v>7.3780000000000001</c:v>
                </c:pt>
              </c:numCache>
            </c:numRef>
          </c:val>
        </c:ser>
        <c:axId val="74522624"/>
        <c:axId val="74524160"/>
      </c:barChart>
      <c:catAx>
        <c:axId val="74522624"/>
        <c:scaling>
          <c:orientation val="minMax"/>
        </c:scaling>
        <c:axPos val="b"/>
        <c:majorTickMark val="none"/>
        <c:tickLblPos val="nextTo"/>
        <c:crossAx val="74524160"/>
        <c:crosses val="autoZero"/>
        <c:auto val="1"/>
        <c:lblAlgn val="ctr"/>
        <c:lblOffset val="100"/>
      </c:catAx>
      <c:valAx>
        <c:axId val="74524160"/>
        <c:scaling>
          <c:orientation val="minMax"/>
        </c:scaling>
        <c:axPos val="l"/>
        <c:majorGridlines/>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clk</a:t>
                </a:r>
                <a:r>
                  <a:rPr lang="en-US" altLang="zh-CN" baseline="0">
                    <a:latin typeface="Times New Roman" pitchFamily="18" charset="0"/>
                    <a:cs typeface="Times New Roman" pitchFamily="18" charset="0"/>
                  </a:rPr>
                  <a:t>-to-Q delay [ns]</a:t>
                </a:r>
                <a:endParaRPr lang="zh-CN" altLang="en-US">
                  <a:latin typeface="Times New Roman" pitchFamily="18" charset="0"/>
                  <a:cs typeface="Times New Roman" pitchFamily="18" charset="0"/>
                </a:endParaRPr>
              </a:p>
            </c:rich>
          </c:tx>
          <c:layout/>
        </c:title>
        <c:numFmt formatCode="General" sourceLinked="1"/>
        <c:tickLblPos val="nextTo"/>
        <c:crossAx val="74522624"/>
        <c:crosses val="autoZero"/>
        <c:crossBetween val="between"/>
      </c:valAx>
    </c:plotArea>
    <c:legend>
      <c:legendPos val="r"/>
      <c:layout/>
    </c:legend>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zh-CN"/>
  <c:chart>
    <c:title>
      <c:tx>
        <c:rich>
          <a:bodyPr/>
          <a:lstStyle/>
          <a:p>
            <a:pPr>
              <a:defRPr>
                <a:latin typeface="Times New Roman" pitchFamily="18" charset="0"/>
                <a:cs typeface="Times New Roman" pitchFamily="18" charset="0"/>
              </a:defRPr>
            </a:pPr>
            <a:r>
              <a:rPr lang="en-US" altLang="en-US">
                <a:latin typeface="Times New Roman" pitchFamily="18" charset="0"/>
                <a:cs typeface="Times New Roman" pitchFamily="18" charset="0"/>
              </a:rPr>
              <a:t>Energy</a:t>
            </a:r>
            <a:r>
              <a:rPr lang="en-US" altLang="en-US" baseline="0">
                <a:latin typeface="Times New Roman" pitchFamily="18" charset="0"/>
                <a:cs typeface="Times New Roman" pitchFamily="18" charset="0"/>
              </a:rPr>
              <a:t> Consumption for 0-1 Transition VS Width</a:t>
            </a:r>
            <a:endParaRPr lang="en-US" altLang="en-US">
              <a:latin typeface="Times New Roman" pitchFamily="18" charset="0"/>
              <a:cs typeface="Times New Roman" pitchFamily="18" charset="0"/>
            </a:endParaRPr>
          </a:p>
        </c:rich>
      </c:tx>
      <c:layout/>
    </c:title>
    <c:plotArea>
      <c:layout/>
      <c:scatterChart>
        <c:scatterStyle val="smoothMarker"/>
        <c:ser>
          <c:idx val="0"/>
          <c:order val="0"/>
          <c:tx>
            <c:strRef>
              <c:f>Sheet1!$B$1</c:f>
              <c:strCache>
                <c:ptCount val="1"/>
                <c:pt idx="0">
                  <c:v>Energy [E-16J]</c:v>
                </c:pt>
              </c:strCache>
            </c:strRef>
          </c:tx>
          <c:xVal>
            <c:numRef>
              <c:f>Sheet1!$A$2:$A$8</c:f>
              <c:numCache>
                <c:formatCode>General</c:formatCode>
                <c:ptCount val="7"/>
                <c:pt idx="0">
                  <c:v>65</c:v>
                </c:pt>
                <c:pt idx="1">
                  <c:v>75</c:v>
                </c:pt>
                <c:pt idx="2">
                  <c:v>80</c:v>
                </c:pt>
                <c:pt idx="3">
                  <c:v>95</c:v>
                </c:pt>
                <c:pt idx="4">
                  <c:v>110</c:v>
                </c:pt>
                <c:pt idx="5">
                  <c:v>150</c:v>
                </c:pt>
                <c:pt idx="6">
                  <c:v>200</c:v>
                </c:pt>
              </c:numCache>
            </c:numRef>
          </c:xVal>
          <c:yVal>
            <c:numRef>
              <c:f>Sheet1!$B$2:$B$8</c:f>
              <c:numCache>
                <c:formatCode>General</c:formatCode>
                <c:ptCount val="7"/>
                <c:pt idx="0">
                  <c:v>1.9157999999999988</c:v>
                </c:pt>
                <c:pt idx="1">
                  <c:v>1.9519</c:v>
                </c:pt>
                <c:pt idx="2">
                  <c:v>2.0105999999999997</c:v>
                </c:pt>
                <c:pt idx="3">
                  <c:v>2.1048</c:v>
                </c:pt>
                <c:pt idx="4">
                  <c:v>2.2000000000000002</c:v>
                </c:pt>
                <c:pt idx="5">
                  <c:v>2.4569999999999976</c:v>
                </c:pt>
                <c:pt idx="6">
                  <c:v>2.7700999999999998</c:v>
                </c:pt>
              </c:numCache>
            </c:numRef>
          </c:yVal>
          <c:smooth val="1"/>
        </c:ser>
        <c:axId val="74949760"/>
        <c:axId val="74951680"/>
      </c:scatterChart>
      <c:valAx>
        <c:axId val="74949760"/>
        <c:scaling>
          <c:orientation val="minMax"/>
        </c:scaling>
        <c:axPos val="b"/>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Width</a:t>
                </a:r>
                <a:r>
                  <a:rPr lang="en-US" altLang="zh-CN" baseline="0">
                    <a:latin typeface="Times New Roman" pitchFamily="18" charset="0"/>
                    <a:cs typeface="Times New Roman" pitchFamily="18" charset="0"/>
                  </a:rPr>
                  <a:t> [nm]</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4951680"/>
        <c:crosses val="autoZero"/>
        <c:crossBetween val="midCat"/>
      </c:valAx>
      <c:valAx>
        <c:axId val="74951680"/>
        <c:scaling>
          <c:orientation val="minMax"/>
        </c:scaling>
        <c:axPos val="l"/>
        <c:majorGridlines/>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Power</a:t>
                </a:r>
                <a:r>
                  <a:rPr lang="en-US" altLang="zh-CN" baseline="0">
                    <a:latin typeface="Times New Roman" pitchFamily="18" charset="0"/>
                    <a:cs typeface="Times New Roman" pitchFamily="18" charset="0"/>
                  </a:rPr>
                  <a:t> [E-16 J]</a:t>
                </a:r>
                <a:endParaRPr lang="zh-CN" altLang="en-US">
                  <a:latin typeface="Times New Roman" pitchFamily="18" charset="0"/>
                  <a:cs typeface="Times New Roman" pitchFamily="18" charset="0"/>
                </a:endParaRPr>
              </a:p>
            </c:rich>
          </c:tx>
          <c:layout>
            <c:manualLayout>
              <c:xMode val="edge"/>
              <c:yMode val="edge"/>
              <c:x val="3.333333333333334E-2"/>
              <c:y val="0.37524314668999709"/>
            </c:manualLayout>
          </c:layout>
        </c:title>
        <c:numFmt formatCode="General" sourceLinked="1"/>
        <c:majorTickMark val="none"/>
        <c:tickLblPos val="nextTo"/>
        <c:crossAx val="74949760"/>
        <c:crosses val="autoZero"/>
        <c:crossBetween val="midCat"/>
      </c:valAx>
    </c:plotArea>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zh-CN"/>
  <c:chart>
    <c:title>
      <c:tx>
        <c:rich>
          <a:bodyPr/>
          <a:lstStyle/>
          <a:p>
            <a:pPr>
              <a:defRPr>
                <a:latin typeface="Times New Roman" pitchFamily="18" charset="0"/>
                <a:cs typeface="Times New Roman" pitchFamily="18" charset="0"/>
              </a:defRPr>
            </a:pPr>
            <a:r>
              <a:rPr lang="en-US" altLang="en-US">
                <a:latin typeface="Times New Roman" pitchFamily="18" charset="0"/>
                <a:cs typeface="Times New Roman" pitchFamily="18" charset="0"/>
              </a:rPr>
              <a:t>Clk-to-Q</a:t>
            </a:r>
            <a:r>
              <a:rPr lang="en-US" altLang="en-US" baseline="0">
                <a:latin typeface="Times New Roman" pitchFamily="18" charset="0"/>
                <a:cs typeface="Times New Roman" pitchFamily="18" charset="0"/>
              </a:rPr>
              <a:t> Delay VS Width</a:t>
            </a:r>
            <a:endParaRPr lang="en-US" altLang="en-US">
              <a:latin typeface="Times New Roman" pitchFamily="18" charset="0"/>
              <a:cs typeface="Times New Roman" pitchFamily="18" charset="0"/>
            </a:endParaRPr>
          </a:p>
        </c:rich>
      </c:tx>
      <c:layout/>
    </c:title>
    <c:plotArea>
      <c:layout/>
      <c:scatterChart>
        <c:scatterStyle val="smoothMarker"/>
        <c:ser>
          <c:idx val="0"/>
          <c:order val="0"/>
          <c:tx>
            <c:strRef>
              <c:f>Sheet1!$C$1</c:f>
              <c:strCache>
                <c:ptCount val="1"/>
                <c:pt idx="0">
                  <c:v>Delay [ns]</c:v>
                </c:pt>
              </c:strCache>
            </c:strRef>
          </c:tx>
          <c:xVal>
            <c:numRef>
              <c:f>Sheet1!$A$2:$A$8</c:f>
              <c:numCache>
                <c:formatCode>General</c:formatCode>
                <c:ptCount val="7"/>
                <c:pt idx="0">
                  <c:v>65</c:v>
                </c:pt>
                <c:pt idx="1">
                  <c:v>75</c:v>
                </c:pt>
                <c:pt idx="2">
                  <c:v>80</c:v>
                </c:pt>
                <c:pt idx="3">
                  <c:v>95</c:v>
                </c:pt>
                <c:pt idx="4">
                  <c:v>110</c:v>
                </c:pt>
                <c:pt idx="5">
                  <c:v>150</c:v>
                </c:pt>
                <c:pt idx="6">
                  <c:v>200</c:v>
                </c:pt>
              </c:numCache>
            </c:numRef>
          </c:xVal>
          <c:yVal>
            <c:numRef>
              <c:f>Sheet1!$C$2:$C$8</c:f>
              <c:numCache>
                <c:formatCode>General</c:formatCode>
                <c:ptCount val="7"/>
                <c:pt idx="0">
                  <c:v>3.597</c:v>
                </c:pt>
                <c:pt idx="1">
                  <c:v>3.4337</c:v>
                </c:pt>
                <c:pt idx="2">
                  <c:v>3.1282000000000001</c:v>
                </c:pt>
                <c:pt idx="3">
                  <c:v>2.8335999999999997</c:v>
                </c:pt>
                <c:pt idx="4">
                  <c:v>2.6270599999999997</c:v>
                </c:pt>
                <c:pt idx="5">
                  <c:v>2.3827999999999987</c:v>
                </c:pt>
                <c:pt idx="6">
                  <c:v>2.391499999999998</c:v>
                </c:pt>
              </c:numCache>
            </c:numRef>
          </c:yVal>
          <c:smooth val="1"/>
        </c:ser>
        <c:axId val="74971776"/>
        <c:axId val="75170560"/>
      </c:scatterChart>
      <c:valAx>
        <c:axId val="74971776"/>
        <c:scaling>
          <c:orientation val="minMax"/>
        </c:scaling>
        <c:axPos val="b"/>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Width [nm]</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5170560"/>
        <c:crosses val="autoZero"/>
        <c:crossBetween val="midCat"/>
      </c:valAx>
      <c:valAx>
        <c:axId val="75170560"/>
        <c:scaling>
          <c:orientation val="minMax"/>
        </c:scaling>
        <c:axPos val="l"/>
        <c:majorGridlines/>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clk-to-Q</a:t>
                </a:r>
                <a:r>
                  <a:rPr lang="en-US" altLang="zh-CN" baseline="0">
                    <a:latin typeface="Times New Roman" pitchFamily="18" charset="0"/>
                    <a:cs typeface="Times New Roman" pitchFamily="18" charset="0"/>
                  </a:rPr>
                  <a:t> Delay [ns]</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4971776"/>
        <c:crosses val="autoZero"/>
        <c:crossBetween val="midCat"/>
      </c:valAx>
    </c:plotArea>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zh-CN"/>
  <c:chart>
    <c:title>
      <c:tx>
        <c:rich>
          <a:bodyPr/>
          <a:lstStyle/>
          <a:p>
            <a:pPr>
              <a:defRPr>
                <a:latin typeface="Times New Roman" pitchFamily="18" charset="0"/>
                <a:cs typeface="Times New Roman" pitchFamily="18" charset="0"/>
              </a:defRPr>
            </a:pPr>
            <a:r>
              <a:rPr lang="en-US" altLang="en-US">
                <a:latin typeface="Times New Roman" pitchFamily="18" charset="0"/>
                <a:cs typeface="Times New Roman" pitchFamily="18" charset="0"/>
              </a:rPr>
              <a:t>Clk-to-Q</a:t>
            </a:r>
            <a:r>
              <a:rPr lang="en-US" altLang="en-US" baseline="0">
                <a:latin typeface="Times New Roman" pitchFamily="18" charset="0"/>
                <a:cs typeface="Times New Roman" pitchFamily="18" charset="0"/>
              </a:rPr>
              <a:t> </a:t>
            </a:r>
            <a:r>
              <a:rPr lang="en-US" altLang="en-US">
                <a:latin typeface="Times New Roman" pitchFamily="18" charset="0"/>
                <a:cs typeface="Times New Roman" pitchFamily="18" charset="0"/>
              </a:rPr>
              <a:t>Delay</a:t>
            </a:r>
            <a:r>
              <a:rPr lang="en-US" altLang="en-US" baseline="0">
                <a:latin typeface="Times New Roman" pitchFamily="18" charset="0"/>
                <a:cs typeface="Times New Roman" pitchFamily="18" charset="0"/>
              </a:rPr>
              <a:t> VS Energy Consumption for 0-1 Transition</a:t>
            </a:r>
            <a:endParaRPr lang="en-US" altLang="en-US">
              <a:latin typeface="Times New Roman" pitchFamily="18" charset="0"/>
              <a:cs typeface="Times New Roman" pitchFamily="18" charset="0"/>
            </a:endParaRPr>
          </a:p>
        </c:rich>
      </c:tx>
      <c:layout/>
    </c:title>
    <c:plotArea>
      <c:layout>
        <c:manualLayout>
          <c:layoutTarget val="inner"/>
          <c:xMode val="edge"/>
          <c:yMode val="edge"/>
          <c:x val="0.16103683349829306"/>
          <c:y val="0.16437043425021997"/>
          <c:w val="0.75132921565366062"/>
          <c:h val="0.75346867328266753"/>
        </c:manualLayout>
      </c:layout>
      <c:scatterChart>
        <c:scatterStyle val="smoothMarker"/>
        <c:ser>
          <c:idx val="0"/>
          <c:order val="0"/>
          <c:tx>
            <c:v>Size Effect</c:v>
          </c:tx>
          <c:xVal>
            <c:numRef>
              <c:f>Sheet1!$B$2:$B$7</c:f>
              <c:numCache>
                <c:formatCode>General</c:formatCode>
                <c:ptCount val="6"/>
                <c:pt idx="0">
                  <c:v>1.9157999999999988</c:v>
                </c:pt>
                <c:pt idx="1">
                  <c:v>1.9519</c:v>
                </c:pt>
                <c:pt idx="2">
                  <c:v>2.0105999999999997</c:v>
                </c:pt>
                <c:pt idx="3">
                  <c:v>2.1048</c:v>
                </c:pt>
                <c:pt idx="4">
                  <c:v>2.2000000000000002</c:v>
                </c:pt>
                <c:pt idx="5">
                  <c:v>2.4569999999999976</c:v>
                </c:pt>
              </c:numCache>
            </c:numRef>
          </c:xVal>
          <c:yVal>
            <c:numRef>
              <c:f>Sheet1!$C$2:$C$7</c:f>
              <c:numCache>
                <c:formatCode>General</c:formatCode>
                <c:ptCount val="6"/>
                <c:pt idx="0">
                  <c:v>3.597</c:v>
                </c:pt>
                <c:pt idx="1">
                  <c:v>3.4337</c:v>
                </c:pt>
                <c:pt idx="2">
                  <c:v>3.1282000000000001</c:v>
                </c:pt>
                <c:pt idx="3">
                  <c:v>2.8335999999999997</c:v>
                </c:pt>
                <c:pt idx="4">
                  <c:v>2.6270599999999997</c:v>
                </c:pt>
                <c:pt idx="5">
                  <c:v>2.3827999999999987</c:v>
                </c:pt>
              </c:numCache>
            </c:numRef>
          </c:yVal>
          <c:smooth val="1"/>
        </c:ser>
        <c:ser>
          <c:idx val="1"/>
          <c:order val="1"/>
          <c:tx>
            <c:v>Vdd Effect</c:v>
          </c:tx>
          <c:xVal>
            <c:numRef>
              <c:f>Sheet1!$F$2:$F$7</c:f>
              <c:numCache>
                <c:formatCode>General</c:formatCode>
                <c:ptCount val="6"/>
                <c:pt idx="0">
                  <c:v>1.02</c:v>
                </c:pt>
                <c:pt idx="1">
                  <c:v>1</c:v>
                </c:pt>
                <c:pt idx="2">
                  <c:v>1.55</c:v>
                </c:pt>
                <c:pt idx="3">
                  <c:v>2.9499999999999997</c:v>
                </c:pt>
                <c:pt idx="4">
                  <c:v>7.1899999999999995</c:v>
                </c:pt>
                <c:pt idx="5">
                  <c:v>18.8</c:v>
                </c:pt>
              </c:numCache>
            </c:numRef>
          </c:xVal>
          <c:yVal>
            <c:numRef>
              <c:f>Sheet1!$G$2:$G$7</c:f>
              <c:numCache>
                <c:formatCode>General</c:formatCode>
                <c:ptCount val="6"/>
                <c:pt idx="0">
                  <c:v>64.94690000000007</c:v>
                </c:pt>
                <c:pt idx="1">
                  <c:v>40.856999999999999</c:v>
                </c:pt>
                <c:pt idx="2">
                  <c:v>5.8395000000000001</c:v>
                </c:pt>
                <c:pt idx="3">
                  <c:v>1.6131</c:v>
                </c:pt>
                <c:pt idx="4">
                  <c:v>0.42950000000000033</c:v>
                </c:pt>
                <c:pt idx="5">
                  <c:v>0.15010000000000001</c:v>
                </c:pt>
              </c:numCache>
            </c:numRef>
          </c:yVal>
          <c:smooth val="1"/>
        </c:ser>
        <c:axId val="75212672"/>
        <c:axId val="75227136"/>
      </c:scatterChart>
      <c:valAx>
        <c:axId val="75212672"/>
        <c:scaling>
          <c:orientation val="minMax"/>
        </c:scaling>
        <c:axPos val="b"/>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Energy</a:t>
                </a:r>
                <a:r>
                  <a:rPr lang="en-US" altLang="zh-CN" baseline="0">
                    <a:latin typeface="Times New Roman" pitchFamily="18" charset="0"/>
                    <a:cs typeface="Times New Roman" pitchFamily="18" charset="0"/>
                  </a:rPr>
                  <a:t> [E-16J]</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5227136"/>
        <c:crosses val="autoZero"/>
        <c:crossBetween val="midCat"/>
      </c:valAx>
      <c:valAx>
        <c:axId val="75227136"/>
        <c:scaling>
          <c:orientation val="minMax"/>
        </c:scaling>
        <c:axPos val="l"/>
        <c:majorGridlines/>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Delay</a:t>
                </a:r>
                <a:r>
                  <a:rPr lang="en-US" altLang="zh-CN" baseline="0">
                    <a:latin typeface="Times New Roman" pitchFamily="18" charset="0"/>
                    <a:cs typeface="Times New Roman" pitchFamily="18" charset="0"/>
                  </a:rPr>
                  <a:t> [ns]</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5212672"/>
        <c:crosses val="autoZero"/>
        <c:crossBetween val="midCat"/>
      </c:valAx>
    </c:plotArea>
    <c:legend>
      <c:legendPos val="r"/>
      <c:layout>
        <c:manualLayout>
          <c:xMode val="edge"/>
          <c:yMode val="edge"/>
          <c:x val="0.64448370357317608"/>
          <c:y val="0.40999578219609439"/>
          <c:w val="0.18819610387685509"/>
          <c:h val="0.10540057892686042"/>
        </c:manualLayout>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title>
      <c:tx>
        <c:rich>
          <a:bodyPr/>
          <a:lstStyle/>
          <a:p>
            <a:pPr>
              <a:defRPr/>
            </a:pPr>
            <a:r>
              <a:rPr lang="en-US" altLang="zh-CN" sz="1400">
                <a:latin typeface="Times New Roman" pitchFamily="18" charset="0"/>
                <a:cs typeface="Times New Roman" pitchFamily="18" charset="0"/>
              </a:rPr>
              <a:t>Comparison of Energy</a:t>
            </a:r>
            <a:r>
              <a:rPr lang="en-US" altLang="zh-CN" sz="1400" baseline="0">
                <a:latin typeface="Times New Roman" pitchFamily="18" charset="0"/>
                <a:cs typeface="Times New Roman" pitchFamily="18" charset="0"/>
              </a:rPr>
              <a:t> Consumption of </a:t>
            </a:r>
            <a:r>
              <a:rPr lang="en-US" altLang="zh-CN" sz="1400">
                <a:latin typeface="Times New Roman" pitchFamily="18" charset="0"/>
                <a:cs typeface="Times New Roman" pitchFamily="18" charset="0"/>
              </a:rPr>
              <a:t>0-0,0-1,1-0,1-1</a:t>
            </a:r>
            <a:r>
              <a:rPr lang="en-US" altLang="zh-CN" sz="1400" baseline="0">
                <a:latin typeface="Times New Roman" pitchFamily="18" charset="0"/>
                <a:cs typeface="Times New Roman" pitchFamily="18" charset="0"/>
              </a:rPr>
              <a:t> Transitons for 4 Types of FFs</a:t>
            </a:r>
            <a:endParaRPr lang="zh-CN" altLang="en-US" sz="1400">
              <a:latin typeface="Times New Roman" pitchFamily="18" charset="0"/>
              <a:cs typeface="Times New Roman" pitchFamily="18" charset="0"/>
            </a:endParaRPr>
          </a:p>
        </c:rich>
      </c:tx>
      <c:layout/>
    </c:title>
    <c:plotArea>
      <c:layout/>
      <c:barChart>
        <c:barDir val="col"/>
        <c:grouping val="clustered"/>
        <c:ser>
          <c:idx val="0"/>
          <c:order val="0"/>
          <c:tx>
            <c:strRef>
              <c:f>Sheet1!$B$1</c:f>
              <c:strCache>
                <c:ptCount val="1"/>
                <c:pt idx="0">
                  <c:v>0-0</c:v>
                </c:pt>
              </c:strCache>
            </c:strRef>
          </c:tx>
          <c:cat>
            <c:strRef>
              <c:f>Sheet1!$A$2:$A$5</c:f>
              <c:strCache>
                <c:ptCount val="4"/>
                <c:pt idx="0">
                  <c:v>TGFF</c:v>
                </c:pt>
                <c:pt idx="1">
                  <c:v>C2MOS</c:v>
                </c:pt>
                <c:pt idx="2">
                  <c:v>SDFF</c:v>
                </c:pt>
                <c:pt idx="3">
                  <c:v>HLFF</c:v>
                </c:pt>
              </c:strCache>
            </c:strRef>
          </c:cat>
          <c:val>
            <c:numRef>
              <c:f>Sheet1!$B$2:$B$5</c:f>
              <c:numCache>
                <c:formatCode>General</c:formatCode>
                <c:ptCount val="4"/>
                <c:pt idx="0">
                  <c:v>49.181000000000004</c:v>
                </c:pt>
                <c:pt idx="1">
                  <c:v>98.990899999999996</c:v>
                </c:pt>
                <c:pt idx="2">
                  <c:v>527.0740000000003</c:v>
                </c:pt>
                <c:pt idx="3">
                  <c:v>432.06</c:v>
                </c:pt>
              </c:numCache>
            </c:numRef>
          </c:val>
        </c:ser>
        <c:ser>
          <c:idx val="1"/>
          <c:order val="1"/>
          <c:tx>
            <c:strRef>
              <c:f>Sheet1!$C$1</c:f>
              <c:strCache>
                <c:ptCount val="1"/>
                <c:pt idx="0">
                  <c:v>0-1</c:v>
                </c:pt>
              </c:strCache>
            </c:strRef>
          </c:tx>
          <c:cat>
            <c:strRef>
              <c:f>Sheet1!$A$2:$A$5</c:f>
              <c:strCache>
                <c:ptCount val="4"/>
                <c:pt idx="0">
                  <c:v>TGFF</c:v>
                </c:pt>
                <c:pt idx="1">
                  <c:v>C2MOS</c:v>
                </c:pt>
                <c:pt idx="2">
                  <c:v>SDFF</c:v>
                </c:pt>
                <c:pt idx="3">
                  <c:v>HLFF</c:v>
                </c:pt>
              </c:strCache>
            </c:strRef>
          </c:cat>
          <c:val>
            <c:numRef>
              <c:f>Sheet1!$C$2:$C$5</c:f>
              <c:numCache>
                <c:formatCode>General</c:formatCode>
                <c:ptCount val="4"/>
                <c:pt idx="0">
                  <c:v>124.13500000000001</c:v>
                </c:pt>
                <c:pt idx="1">
                  <c:v>160.20099999999999</c:v>
                </c:pt>
                <c:pt idx="2">
                  <c:v>447.09099999999984</c:v>
                </c:pt>
                <c:pt idx="3">
                  <c:v>1014.72</c:v>
                </c:pt>
              </c:numCache>
            </c:numRef>
          </c:val>
        </c:ser>
        <c:ser>
          <c:idx val="2"/>
          <c:order val="2"/>
          <c:tx>
            <c:strRef>
              <c:f>Sheet1!$D$1</c:f>
              <c:strCache>
                <c:ptCount val="1"/>
                <c:pt idx="0">
                  <c:v>1-0</c:v>
                </c:pt>
              </c:strCache>
            </c:strRef>
          </c:tx>
          <c:cat>
            <c:strRef>
              <c:f>Sheet1!$A$2:$A$5</c:f>
              <c:strCache>
                <c:ptCount val="4"/>
                <c:pt idx="0">
                  <c:v>TGFF</c:v>
                </c:pt>
                <c:pt idx="1">
                  <c:v>C2MOS</c:v>
                </c:pt>
                <c:pt idx="2">
                  <c:v>SDFF</c:v>
                </c:pt>
                <c:pt idx="3">
                  <c:v>HLFF</c:v>
                </c:pt>
              </c:strCache>
            </c:strRef>
          </c:cat>
          <c:val>
            <c:numRef>
              <c:f>Sheet1!$D$2:$D$5</c:f>
              <c:numCache>
                <c:formatCode>General</c:formatCode>
                <c:ptCount val="4"/>
                <c:pt idx="0">
                  <c:v>148.22200000000001</c:v>
                </c:pt>
                <c:pt idx="1">
                  <c:v>172.91200000000001</c:v>
                </c:pt>
                <c:pt idx="2">
                  <c:v>870.74199999999996</c:v>
                </c:pt>
                <c:pt idx="3">
                  <c:v>649.96400000000006</c:v>
                </c:pt>
              </c:numCache>
            </c:numRef>
          </c:val>
        </c:ser>
        <c:ser>
          <c:idx val="3"/>
          <c:order val="3"/>
          <c:tx>
            <c:strRef>
              <c:f>Sheet1!$E$1</c:f>
              <c:strCache>
                <c:ptCount val="1"/>
                <c:pt idx="0">
                  <c:v>1-1</c:v>
                </c:pt>
              </c:strCache>
            </c:strRef>
          </c:tx>
          <c:cat>
            <c:strRef>
              <c:f>Sheet1!$A$2:$A$5</c:f>
              <c:strCache>
                <c:ptCount val="4"/>
                <c:pt idx="0">
                  <c:v>TGFF</c:v>
                </c:pt>
                <c:pt idx="1">
                  <c:v>C2MOS</c:v>
                </c:pt>
                <c:pt idx="2">
                  <c:v>SDFF</c:v>
                </c:pt>
                <c:pt idx="3">
                  <c:v>HLFF</c:v>
                </c:pt>
              </c:strCache>
            </c:strRef>
          </c:cat>
          <c:val>
            <c:numRef>
              <c:f>Sheet1!$E$2:$E$5</c:f>
              <c:numCache>
                <c:formatCode>General</c:formatCode>
                <c:ptCount val="4"/>
                <c:pt idx="0">
                  <c:v>44.891799999999996</c:v>
                </c:pt>
                <c:pt idx="1">
                  <c:v>104.17299999999996</c:v>
                </c:pt>
                <c:pt idx="2">
                  <c:v>201.4</c:v>
                </c:pt>
                <c:pt idx="3">
                  <c:v>777.11599999999999</c:v>
                </c:pt>
              </c:numCache>
            </c:numRef>
          </c:val>
        </c:ser>
        <c:axId val="74563584"/>
        <c:axId val="74565120"/>
      </c:barChart>
      <c:catAx>
        <c:axId val="74563584"/>
        <c:scaling>
          <c:orientation val="minMax"/>
        </c:scaling>
        <c:axPos val="b"/>
        <c:majorTickMark val="none"/>
        <c:tickLblPos val="nextTo"/>
        <c:crossAx val="74565120"/>
        <c:crosses val="autoZero"/>
        <c:auto val="1"/>
        <c:lblAlgn val="ctr"/>
        <c:lblOffset val="100"/>
      </c:catAx>
      <c:valAx>
        <c:axId val="74565120"/>
        <c:scaling>
          <c:orientation val="minMax"/>
        </c:scaling>
        <c:axPos val="l"/>
        <c:majorGridlines/>
        <c:title>
          <c:tx>
            <c:rich>
              <a:bodyPr/>
              <a:lstStyle/>
              <a:p>
                <a:pPr>
                  <a:defRPr/>
                </a:pPr>
                <a:r>
                  <a:rPr lang="en-US" altLang="zh-CN"/>
                  <a:t>energy</a:t>
                </a:r>
                <a:r>
                  <a:rPr lang="en-US" altLang="zh-CN" baseline="0"/>
                  <a:t> consumption [E-18J]</a:t>
                </a:r>
                <a:endParaRPr lang="zh-CN" altLang="en-US"/>
              </a:p>
            </c:rich>
          </c:tx>
          <c:layout/>
        </c:title>
        <c:numFmt formatCode="General" sourceLinked="1"/>
        <c:tickLblPos val="nextTo"/>
        <c:crossAx val="74563584"/>
        <c:crosses val="autoZero"/>
        <c:crossBetween val="between"/>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zh-CN"/>
  <c:chart>
    <c:title>
      <c:tx>
        <c:rich>
          <a:bodyPr/>
          <a:lstStyle/>
          <a:p>
            <a:pPr>
              <a:defRPr/>
            </a:pPr>
            <a:r>
              <a:rPr lang="en-US" altLang="zh-CN">
                <a:latin typeface="Times New Roman" pitchFamily="18" charset="0"/>
                <a:cs typeface="Times New Roman" pitchFamily="18" charset="0"/>
              </a:rPr>
              <a:t>Dependence</a:t>
            </a:r>
            <a:r>
              <a:rPr lang="en-US" altLang="zh-CN" baseline="0">
                <a:latin typeface="Times New Roman" pitchFamily="18" charset="0"/>
                <a:cs typeface="Times New Roman" pitchFamily="18" charset="0"/>
              </a:rPr>
              <a:t> Between Setup/Hold Times and Clk-to-Q Delay for C</a:t>
            </a:r>
            <a:r>
              <a:rPr lang="en-US" altLang="zh-CN" baseline="30000">
                <a:latin typeface="Times New Roman" pitchFamily="18" charset="0"/>
                <a:cs typeface="Times New Roman" pitchFamily="18" charset="0"/>
              </a:rPr>
              <a:t>2</a:t>
            </a:r>
            <a:r>
              <a:rPr lang="en-US" altLang="zh-CN" baseline="0">
                <a:latin typeface="Times New Roman" pitchFamily="18" charset="0"/>
                <a:cs typeface="Times New Roman" pitchFamily="18" charset="0"/>
              </a:rPr>
              <a:t>MOS FF</a:t>
            </a:r>
            <a:endParaRPr lang="zh-CN" altLang="en-US">
              <a:latin typeface="Times New Roman" pitchFamily="18" charset="0"/>
              <a:cs typeface="Times New Roman" pitchFamily="18" charset="0"/>
            </a:endParaRPr>
          </a:p>
        </c:rich>
      </c:tx>
      <c:layout/>
    </c:title>
    <c:plotArea>
      <c:layout>
        <c:manualLayout>
          <c:layoutTarget val="inner"/>
          <c:xMode val="edge"/>
          <c:yMode val="edge"/>
          <c:x val="0.12930995866919121"/>
          <c:y val="0.18531702967750641"/>
          <c:w val="0.82825197155237362"/>
          <c:h val="0.65388572098313624"/>
        </c:manualLayout>
      </c:layout>
      <c:scatterChart>
        <c:scatterStyle val="smoothMarker"/>
        <c:ser>
          <c:idx val="0"/>
          <c:order val="0"/>
          <c:tx>
            <c:v>Setup time</c:v>
          </c:tx>
          <c:xVal>
            <c:numRef>
              <c:f>Sheet1!$A$2:$A$13</c:f>
              <c:numCache>
                <c:formatCode>General</c:formatCode>
                <c:ptCount val="12"/>
                <c:pt idx="0">
                  <c:v>1.4</c:v>
                </c:pt>
                <c:pt idx="1">
                  <c:v>1.5</c:v>
                </c:pt>
                <c:pt idx="2">
                  <c:v>1.6</c:v>
                </c:pt>
                <c:pt idx="3">
                  <c:v>1.7</c:v>
                </c:pt>
                <c:pt idx="4">
                  <c:v>1.8</c:v>
                </c:pt>
                <c:pt idx="5">
                  <c:v>1.9000000000000001</c:v>
                </c:pt>
                <c:pt idx="6">
                  <c:v>2</c:v>
                </c:pt>
                <c:pt idx="7">
                  <c:v>3</c:v>
                </c:pt>
                <c:pt idx="8">
                  <c:v>4</c:v>
                </c:pt>
                <c:pt idx="9">
                  <c:v>5</c:v>
                </c:pt>
                <c:pt idx="10">
                  <c:v>10</c:v>
                </c:pt>
                <c:pt idx="11">
                  <c:v>20</c:v>
                </c:pt>
              </c:numCache>
            </c:numRef>
          </c:xVal>
          <c:yVal>
            <c:numRef>
              <c:f>Sheet1!$B$2:$B$13</c:f>
              <c:numCache>
                <c:formatCode>General</c:formatCode>
                <c:ptCount val="12"/>
                <c:pt idx="0">
                  <c:v>15.637999999999998</c:v>
                </c:pt>
                <c:pt idx="1">
                  <c:v>12.0078</c:v>
                </c:pt>
                <c:pt idx="2">
                  <c:v>10.011900000000001</c:v>
                </c:pt>
                <c:pt idx="3">
                  <c:v>8.7428999999999988</c:v>
                </c:pt>
                <c:pt idx="4">
                  <c:v>7.8969999999999985</c:v>
                </c:pt>
                <c:pt idx="5">
                  <c:v>7.3502999999999998</c:v>
                </c:pt>
                <c:pt idx="6">
                  <c:v>7.0034999999999998</c:v>
                </c:pt>
                <c:pt idx="7">
                  <c:v>6.1844999999999946</c:v>
                </c:pt>
                <c:pt idx="8">
                  <c:v>6.0203999999999995</c:v>
                </c:pt>
                <c:pt idx="9">
                  <c:v>5.968</c:v>
                </c:pt>
                <c:pt idx="10">
                  <c:v>5.8947999999999965</c:v>
                </c:pt>
                <c:pt idx="11">
                  <c:v>5.8152999999999997</c:v>
                </c:pt>
              </c:numCache>
            </c:numRef>
          </c:yVal>
          <c:smooth val="1"/>
        </c:ser>
        <c:ser>
          <c:idx val="1"/>
          <c:order val="1"/>
          <c:tx>
            <c:v>Hold time</c:v>
          </c:tx>
          <c:xVal>
            <c:numRef>
              <c:f>Sheet1!$A$15:$A$19</c:f>
              <c:numCache>
                <c:formatCode>General</c:formatCode>
                <c:ptCount val="5"/>
                <c:pt idx="0">
                  <c:v>0</c:v>
                </c:pt>
                <c:pt idx="1">
                  <c:v>1</c:v>
                </c:pt>
                <c:pt idx="2">
                  <c:v>5</c:v>
                </c:pt>
                <c:pt idx="3">
                  <c:v>10</c:v>
                </c:pt>
                <c:pt idx="4">
                  <c:v>30</c:v>
                </c:pt>
              </c:numCache>
            </c:numRef>
          </c:xVal>
          <c:yVal>
            <c:numRef>
              <c:f>Sheet1!$B$15:$B$19</c:f>
              <c:numCache>
                <c:formatCode>General</c:formatCode>
                <c:ptCount val="5"/>
                <c:pt idx="0">
                  <c:v>6.5814000000000004</c:v>
                </c:pt>
                <c:pt idx="1">
                  <c:v>5.9497000000000062</c:v>
                </c:pt>
                <c:pt idx="2">
                  <c:v>5.7</c:v>
                </c:pt>
                <c:pt idx="3">
                  <c:v>5.7247999999999966</c:v>
                </c:pt>
                <c:pt idx="4">
                  <c:v>5.8152999999999997</c:v>
                </c:pt>
              </c:numCache>
            </c:numRef>
          </c:yVal>
          <c:smooth val="1"/>
        </c:ser>
        <c:ser>
          <c:idx val="2"/>
          <c:order val="2"/>
          <c:tx>
            <c:v>D-to Q delay</c:v>
          </c:tx>
          <c:spPr>
            <a:ln>
              <a:prstDash val="sysDash"/>
            </a:ln>
          </c:spPr>
          <c:xVal>
            <c:numRef>
              <c:f>Sheet1!$A$21:$A$32</c:f>
              <c:numCache>
                <c:formatCode>General</c:formatCode>
                <c:ptCount val="12"/>
                <c:pt idx="0">
                  <c:v>1.4</c:v>
                </c:pt>
                <c:pt idx="1">
                  <c:v>1.5</c:v>
                </c:pt>
                <c:pt idx="2">
                  <c:v>1.6</c:v>
                </c:pt>
                <c:pt idx="3">
                  <c:v>1.7</c:v>
                </c:pt>
                <c:pt idx="4">
                  <c:v>1.8</c:v>
                </c:pt>
                <c:pt idx="5">
                  <c:v>1.9000000000000001</c:v>
                </c:pt>
                <c:pt idx="6">
                  <c:v>2</c:v>
                </c:pt>
                <c:pt idx="7">
                  <c:v>3</c:v>
                </c:pt>
                <c:pt idx="8">
                  <c:v>4</c:v>
                </c:pt>
                <c:pt idx="9">
                  <c:v>5</c:v>
                </c:pt>
                <c:pt idx="10">
                  <c:v>10</c:v>
                </c:pt>
                <c:pt idx="11">
                  <c:v>20</c:v>
                </c:pt>
              </c:numCache>
            </c:numRef>
          </c:xVal>
          <c:yVal>
            <c:numRef>
              <c:f>Sheet1!$B$21:$B$32</c:f>
              <c:numCache>
                <c:formatCode>General</c:formatCode>
                <c:ptCount val="12"/>
                <c:pt idx="0">
                  <c:v>17.038</c:v>
                </c:pt>
                <c:pt idx="1">
                  <c:v>13.5078</c:v>
                </c:pt>
                <c:pt idx="2">
                  <c:v>11.611899999999999</c:v>
                </c:pt>
                <c:pt idx="3">
                  <c:v>10.4429</c:v>
                </c:pt>
                <c:pt idx="4">
                  <c:v>9.697000000000001</c:v>
                </c:pt>
                <c:pt idx="5">
                  <c:v>9.2503000000000011</c:v>
                </c:pt>
                <c:pt idx="6">
                  <c:v>9.0035000000000043</c:v>
                </c:pt>
                <c:pt idx="7">
                  <c:v>9.1845000000000034</c:v>
                </c:pt>
                <c:pt idx="8">
                  <c:v>10.0204</c:v>
                </c:pt>
                <c:pt idx="9">
                  <c:v>10.968</c:v>
                </c:pt>
                <c:pt idx="10">
                  <c:v>15.8948</c:v>
                </c:pt>
                <c:pt idx="11">
                  <c:v>25.815300000000001</c:v>
                </c:pt>
              </c:numCache>
            </c:numRef>
          </c:yVal>
          <c:smooth val="1"/>
        </c:ser>
        <c:axId val="74765056"/>
        <c:axId val="74766976"/>
      </c:scatterChart>
      <c:valAx>
        <c:axId val="74765056"/>
        <c:scaling>
          <c:orientation val="minMax"/>
        </c:scaling>
        <c:axPos val="b"/>
        <c:title>
          <c:tx>
            <c:rich>
              <a:bodyPr/>
              <a:lstStyle/>
              <a:p>
                <a:pPr>
                  <a:defRPr/>
                </a:pPr>
                <a:r>
                  <a:rPr lang="en-US" altLang="zh-CN">
                    <a:latin typeface="Times New Roman" pitchFamily="18" charset="0"/>
                    <a:cs typeface="Times New Roman" pitchFamily="18" charset="0"/>
                  </a:rPr>
                  <a:t>setup/hold</a:t>
                </a:r>
                <a:r>
                  <a:rPr lang="en-US" altLang="zh-CN" baseline="0">
                    <a:latin typeface="Times New Roman" pitchFamily="18" charset="0"/>
                    <a:cs typeface="Times New Roman" pitchFamily="18" charset="0"/>
                  </a:rPr>
                  <a:t> time [ns]</a:t>
                </a:r>
                <a:endParaRPr lang="zh-CN" altLang="en-US">
                  <a:latin typeface="Times New Roman" pitchFamily="18" charset="0"/>
                  <a:cs typeface="Times New Roman" pitchFamily="18" charset="0"/>
                </a:endParaRPr>
              </a:p>
            </c:rich>
          </c:tx>
          <c:layout/>
        </c:title>
        <c:numFmt formatCode="General" sourceLinked="1"/>
        <c:majorTickMark val="none"/>
        <c:tickLblPos val="nextTo"/>
        <c:txPr>
          <a:bodyPr rot="0" vert="horz"/>
          <a:lstStyle/>
          <a:p>
            <a:pPr>
              <a:defRPr sz="1000" b="0" i="0" u="none" strike="noStrike" baseline="0">
                <a:solidFill>
                  <a:srgbClr val="000000"/>
                </a:solidFill>
                <a:latin typeface="宋体"/>
                <a:ea typeface="宋体"/>
                <a:cs typeface="宋体"/>
              </a:defRPr>
            </a:pPr>
            <a:endParaRPr lang="zh-CN"/>
          </a:p>
        </c:txPr>
        <c:crossAx val="74766976"/>
        <c:crosses val="autoZero"/>
        <c:crossBetween val="midCat"/>
      </c:valAx>
      <c:valAx>
        <c:axId val="74766976"/>
        <c:scaling>
          <c:orientation val="minMax"/>
        </c:scaling>
        <c:axPos val="l"/>
        <c:majorGridlines/>
        <c:title>
          <c:tx>
            <c:rich>
              <a:bodyPr/>
              <a:lstStyle/>
              <a:p>
                <a:pPr>
                  <a:defRPr/>
                </a:pPr>
                <a:r>
                  <a:rPr lang="en-US" altLang="zh-CN">
                    <a:latin typeface="Times New Roman" pitchFamily="18" charset="0"/>
                    <a:cs typeface="Times New Roman" pitchFamily="18" charset="0"/>
                  </a:rPr>
                  <a:t>clk-to-Q</a:t>
                </a:r>
                <a:r>
                  <a:rPr lang="en-US" altLang="zh-CN" baseline="0">
                    <a:latin typeface="Times New Roman" pitchFamily="18" charset="0"/>
                    <a:cs typeface="Times New Roman" pitchFamily="18" charset="0"/>
                  </a:rPr>
                  <a:t> delay [ns]</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4765056"/>
        <c:crosses val="autoZero"/>
        <c:crossBetween val="midCat"/>
      </c:valAx>
    </c:plotArea>
    <c:legend>
      <c:legendPos val="r"/>
      <c:legendEntry>
        <c:idx val="0"/>
        <c:txPr>
          <a:bodyPr/>
          <a:lstStyle/>
          <a:p>
            <a:pPr>
              <a:defRPr baseline="0">
                <a:latin typeface="Times New Roman" pitchFamily="18" charset="0"/>
              </a:defRPr>
            </a:pPr>
            <a:endParaRPr lang="zh-CN"/>
          </a:p>
        </c:txPr>
      </c:legendEntry>
      <c:legendEntry>
        <c:idx val="1"/>
        <c:txPr>
          <a:bodyPr/>
          <a:lstStyle/>
          <a:p>
            <a:pPr>
              <a:defRPr>
                <a:latin typeface="Times New Roman" pitchFamily="18" charset="0"/>
                <a:cs typeface="Times New Roman" pitchFamily="18" charset="0"/>
              </a:defRPr>
            </a:pPr>
            <a:endParaRPr lang="zh-CN"/>
          </a:p>
        </c:txPr>
      </c:legendEntry>
      <c:legendEntry>
        <c:idx val="2"/>
        <c:txPr>
          <a:bodyPr/>
          <a:lstStyle/>
          <a:p>
            <a:pPr>
              <a:defRPr>
                <a:latin typeface="Times New Roman" pitchFamily="18" charset="0"/>
                <a:cs typeface="Times New Roman" pitchFamily="18" charset="0"/>
              </a:defRPr>
            </a:pPr>
            <a:endParaRPr lang="zh-CN"/>
          </a:p>
        </c:txPr>
      </c:legendEntry>
      <c:layout>
        <c:manualLayout>
          <c:xMode val="edge"/>
          <c:yMode val="edge"/>
          <c:x val="0.68327638048661021"/>
          <c:y val="0.21903383329671686"/>
          <c:w val="0.22783478395113574"/>
          <c:h val="0.15334738526378924"/>
        </c:manualLayout>
      </c:layout>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title>
      <c:tx>
        <c:rich>
          <a:bodyPr/>
          <a:lstStyle/>
          <a:p>
            <a:pPr>
              <a:defRPr sz="1400">
                <a:latin typeface="Times New Roman" pitchFamily="18" charset="0"/>
                <a:cs typeface="Times New Roman" pitchFamily="18" charset="0"/>
              </a:defRPr>
            </a:pPr>
            <a:r>
              <a:rPr lang="en-US" altLang="en-US" sz="1400">
                <a:latin typeface="Times New Roman" pitchFamily="18" charset="0"/>
                <a:cs typeface="Times New Roman" pitchFamily="18" charset="0"/>
              </a:rPr>
              <a:t>Failure Probability VS Setup time</a:t>
            </a:r>
          </a:p>
        </c:rich>
      </c:tx>
      <c:layout/>
    </c:title>
    <c:plotArea>
      <c:layout/>
      <c:scatterChart>
        <c:scatterStyle val="smoothMarker"/>
        <c:ser>
          <c:idx val="0"/>
          <c:order val="0"/>
          <c:tx>
            <c:strRef>
              <c:f>Sheet1!$D$1</c:f>
              <c:strCache>
                <c:ptCount val="1"/>
                <c:pt idx="0">
                  <c:v>Failure Probability</c:v>
                </c:pt>
              </c:strCache>
            </c:strRef>
          </c:tx>
          <c:xVal>
            <c:numRef>
              <c:f>Sheet1!$A$2:$A$13</c:f>
              <c:numCache>
                <c:formatCode>General</c:formatCode>
                <c:ptCount val="12"/>
                <c:pt idx="0">
                  <c:v>1.35</c:v>
                </c:pt>
                <c:pt idx="1">
                  <c:v>1.4</c:v>
                </c:pt>
                <c:pt idx="2">
                  <c:v>1.5</c:v>
                </c:pt>
                <c:pt idx="3">
                  <c:v>1.6</c:v>
                </c:pt>
                <c:pt idx="4">
                  <c:v>1.7</c:v>
                </c:pt>
                <c:pt idx="5">
                  <c:v>1.8</c:v>
                </c:pt>
                <c:pt idx="6">
                  <c:v>1.9000000000000001</c:v>
                </c:pt>
                <c:pt idx="7">
                  <c:v>2</c:v>
                </c:pt>
                <c:pt idx="8">
                  <c:v>3</c:v>
                </c:pt>
                <c:pt idx="9">
                  <c:v>4</c:v>
                </c:pt>
                <c:pt idx="10">
                  <c:v>5</c:v>
                </c:pt>
                <c:pt idx="11">
                  <c:v>10</c:v>
                </c:pt>
              </c:numCache>
            </c:numRef>
          </c:xVal>
          <c:yVal>
            <c:numRef>
              <c:f>Sheet1!$D$2:$D$13</c:f>
              <c:numCache>
                <c:formatCode>General</c:formatCode>
                <c:ptCount val="12"/>
                <c:pt idx="0">
                  <c:v>0.53</c:v>
                </c:pt>
                <c:pt idx="1">
                  <c:v>0.48000000000000032</c:v>
                </c:pt>
                <c:pt idx="2">
                  <c:v>0.35000000000000031</c:v>
                </c:pt>
                <c:pt idx="3">
                  <c:v>0.25</c:v>
                </c:pt>
                <c:pt idx="4">
                  <c:v>0.2</c:v>
                </c:pt>
                <c:pt idx="5">
                  <c:v>0.17</c:v>
                </c:pt>
                <c:pt idx="6">
                  <c:v>0.14000000000000001</c:v>
                </c:pt>
                <c:pt idx="7">
                  <c:v>7.0000000000000021E-2</c:v>
                </c:pt>
                <c:pt idx="8">
                  <c:v>4.0000000000000022E-2</c:v>
                </c:pt>
                <c:pt idx="9">
                  <c:v>0</c:v>
                </c:pt>
                <c:pt idx="10">
                  <c:v>0</c:v>
                </c:pt>
                <c:pt idx="11">
                  <c:v>0</c:v>
                </c:pt>
              </c:numCache>
            </c:numRef>
          </c:yVal>
          <c:smooth val="1"/>
        </c:ser>
        <c:axId val="74717056"/>
        <c:axId val="74888320"/>
      </c:scatterChart>
      <c:valAx>
        <c:axId val="74717056"/>
        <c:scaling>
          <c:orientation val="minMax"/>
        </c:scaling>
        <c:axPos val="b"/>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Setup</a:t>
                </a:r>
                <a:r>
                  <a:rPr lang="en-US" altLang="zh-CN" baseline="0">
                    <a:latin typeface="Times New Roman" pitchFamily="18" charset="0"/>
                    <a:cs typeface="Times New Roman" pitchFamily="18" charset="0"/>
                  </a:rPr>
                  <a:t> Time</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4888320"/>
        <c:crosses val="autoZero"/>
        <c:crossBetween val="midCat"/>
      </c:valAx>
      <c:valAx>
        <c:axId val="74888320"/>
        <c:scaling>
          <c:orientation val="minMax"/>
          <c:min val="0"/>
        </c:scaling>
        <c:axPos val="l"/>
        <c:majorGridlines/>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Failure</a:t>
                </a:r>
                <a:r>
                  <a:rPr lang="en-US" altLang="zh-CN" baseline="0">
                    <a:latin typeface="Times New Roman" pitchFamily="18" charset="0"/>
                    <a:cs typeface="Times New Roman" pitchFamily="18" charset="0"/>
                  </a:rPr>
                  <a:t> Probability</a:t>
                </a:r>
                <a:endParaRPr lang="zh-CN" altLang="en-US">
                  <a:latin typeface="Times New Roman" pitchFamily="18" charset="0"/>
                  <a:cs typeface="Times New Roman" pitchFamily="18" charset="0"/>
                </a:endParaRPr>
              </a:p>
            </c:rich>
          </c:tx>
          <c:layout/>
        </c:title>
        <c:numFmt formatCode="0%" sourceLinked="0"/>
        <c:majorTickMark val="none"/>
        <c:tickLblPos val="nextTo"/>
        <c:crossAx val="74717056"/>
        <c:crosses val="autoZero"/>
        <c:crossBetween val="midCat"/>
      </c:valAx>
    </c:plotArea>
    <c:plotVisOnly val="1"/>
  </c:chart>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zh-CN"/>
  <c:chart>
    <c:title>
      <c:tx>
        <c:rich>
          <a:bodyPr/>
          <a:lstStyle/>
          <a:p>
            <a:pPr>
              <a:defRPr>
                <a:latin typeface="Times New Roman" pitchFamily="18" charset="0"/>
                <a:cs typeface="Times New Roman" pitchFamily="18" charset="0"/>
              </a:defRPr>
            </a:pPr>
            <a:r>
              <a:rPr lang="en-US" altLang="en-US">
                <a:latin typeface="Times New Roman" pitchFamily="18" charset="0"/>
                <a:cs typeface="Times New Roman" pitchFamily="18" charset="0"/>
              </a:rPr>
              <a:t>Clk-to</a:t>
            </a:r>
            <a:r>
              <a:rPr lang="en-US" altLang="en-US" baseline="0">
                <a:latin typeface="Times New Roman" pitchFamily="18" charset="0"/>
                <a:cs typeface="Times New Roman" pitchFamily="18" charset="0"/>
              </a:rPr>
              <a:t>-Q Delay VS Setup Time</a:t>
            </a:r>
            <a:endParaRPr lang="en-US" altLang="en-US">
              <a:latin typeface="Times New Roman" pitchFamily="18" charset="0"/>
              <a:cs typeface="Times New Roman" pitchFamily="18" charset="0"/>
            </a:endParaRPr>
          </a:p>
        </c:rich>
      </c:tx>
      <c:layout>
        <c:manualLayout>
          <c:xMode val="edge"/>
          <c:yMode val="edge"/>
          <c:x val="0.13591742605208088"/>
          <c:y val="0"/>
        </c:manualLayout>
      </c:layout>
    </c:title>
    <c:plotArea>
      <c:layout>
        <c:manualLayout>
          <c:layoutTarget val="inner"/>
          <c:xMode val="edge"/>
          <c:yMode val="edge"/>
          <c:x val="0.15255678433454245"/>
          <c:y val="0.13949481745332712"/>
          <c:w val="0.79086637765784851"/>
          <c:h val="0.76655416100459361"/>
        </c:manualLayout>
      </c:layout>
      <c:scatterChart>
        <c:scatterStyle val="smoothMarker"/>
        <c:ser>
          <c:idx val="0"/>
          <c:order val="0"/>
          <c:tx>
            <c:strRef>
              <c:f>Sheet1!$B$1</c:f>
              <c:strCache>
                <c:ptCount val="1"/>
                <c:pt idx="0">
                  <c:v>clk-to-Q mean</c:v>
                </c:pt>
              </c:strCache>
            </c:strRef>
          </c:tx>
          <c:xVal>
            <c:numRef>
              <c:f>Sheet1!$A$5:$A$13</c:f>
              <c:numCache>
                <c:formatCode>General</c:formatCode>
                <c:ptCount val="9"/>
                <c:pt idx="0">
                  <c:v>1.6</c:v>
                </c:pt>
                <c:pt idx="1">
                  <c:v>1.7</c:v>
                </c:pt>
                <c:pt idx="2">
                  <c:v>1.8</c:v>
                </c:pt>
                <c:pt idx="3">
                  <c:v>1.9000000000000001</c:v>
                </c:pt>
                <c:pt idx="4">
                  <c:v>2</c:v>
                </c:pt>
                <c:pt idx="5">
                  <c:v>3</c:v>
                </c:pt>
                <c:pt idx="6">
                  <c:v>4</c:v>
                </c:pt>
                <c:pt idx="7">
                  <c:v>5</c:v>
                </c:pt>
                <c:pt idx="8">
                  <c:v>10</c:v>
                </c:pt>
              </c:numCache>
            </c:numRef>
          </c:xVal>
          <c:yVal>
            <c:numRef>
              <c:f>Sheet1!$B$5:$B$13</c:f>
              <c:numCache>
                <c:formatCode>General</c:formatCode>
                <c:ptCount val="9"/>
                <c:pt idx="0">
                  <c:v>11.4246</c:v>
                </c:pt>
                <c:pt idx="1">
                  <c:v>10.071400000000002</c:v>
                </c:pt>
                <c:pt idx="2">
                  <c:v>8.6772599999999986</c:v>
                </c:pt>
                <c:pt idx="3">
                  <c:v>7.9110100000000001</c:v>
                </c:pt>
                <c:pt idx="4">
                  <c:v>7.3638999999999966</c:v>
                </c:pt>
                <c:pt idx="5">
                  <c:v>6.2017300000000004</c:v>
                </c:pt>
                <c:pt idx="6">
                  <c:v>6.0352300000000003</c:v>
                </c:pt>
                <c:pt idx="7">
                  <c:v>5.99559</c:v>
                </c:pt>
                <c:pt idx="8">
                  <c:v>5.8640799999999933</c:v>
                </c:pt>
              </c:numCache>
            </c:numRef>
          </c:yVal>
          <c:smooth val="1"/>
        </c:ser>
        <c:ser>
          <c:idx val="1"/>
          <c:order val="1"/>
          <c:tx>
            <c:v>D-to-Q delay</c:v>
          </c:tx>
          <c:spPr>
            <a:ln>
              <a:solidFill>
                <a:schemeClr val="accent3"/>
              </a:solidFill>
            </a:ln>
          </c:spPr>
          <c:marker>
            <c:symbol val="square"/>
            <c:size val="7"/>
            <c:spPr>
              <a:solidFill>
                <a:srgbClr val="C32D2E"/>
              </a:solidFill>
              <a:ln>
                <a:noFill/>
              </a:ln>
            </c:spPr>
          </c:marker>
          <c:xVal>
            <c:numRef>
              <c:f>Sheet1!$A$5:$A$13</c:f>
              <c:numCache>
                <c:formatCode>General</c:formatCode>
                <c:ptCount val="9"/>
                <c:pt idx="0">
                  <c:v>1.6</c:v>
                </c:pt>
                <c:pt idx="1">
                  <c:v>1.7</c:v>
                </c:pt>
                <c:pt idx="2">
                  <c:v>1.8</c:v>
                </c:pt>
                <c:pt idx="3">
                  <c:v>1.9000000000000001</c:v>
                </c:pt>
                <c:pt idx="4">
                  <c:v>2</c:v>
                </c:pt>
                <c:pt idx="5">
                  <c:v>3</c:v>
                </c:pt>
                <c:pt idx="6">
                  <c:v>4</c:v>
                </c:pt>
                <c:pt idx="7">
                  <c:v>5</c:v>
                </c:pt>
                <c:pt idx="8">
                  <c:v>10</c:v>
                </c:pt>
              </c:numCache>
            </c:numRef>
          </c:xVal>
          <c:yVal>
            <c:numRef>
              <c:f>Sheet1!$E$5:$E$13</c:f>
              <c:numCache>
                <c:formatCode>General</c:formatCode>
                <c:ptCount val="9"/>
                <c:pt idx="0">
                  <c:v>13.0246</c:v>
                </c:pt>
                <c:pt idx="1">
                  <c:v>11.7714</c:v>
                </c:pt>
                <c:pt idx="2">
                  <c:v>10.477260000000001</c:v>
                </c:pt>
                <c:pt idx="3">
                  <c:v>9.8110100000000013</c:v>
                </c:pt>
                <c:pt idx="4">
                  <c:v>9.3639000000000028</c:v>
                </c:pt>
                <c:pt idx="5">
                  <c:v>9.2017300000000013</c:v>
                </c:pt>
                <c:pt idx="6">
                  <c:v>10.03523</c:v>
                </c:pt>
                <c:pt idx="7">
                  <c:v>10.995590000000014</c:v>
                </c:pt>
                <c:pt idx="8">
                  <c:v>15.864080000000014</c:v>
                </c:pt>
              </c:numCache>
            </c:numRef>
          </c:yVal>
          <c:smooth val="1"/>
        </c:ser>
        <c:axId val="74978432"/>
        <c:axId val="74980736"/>
      </c:scatterChart>
      <c:valAx>
        <c:axId val="74978432"/>
        <c:scaling>
          <c:orientation val="minMax"/>
        </c:scaling>
        <c:axPos val="b"/>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setup</a:t>
                </a:r>
                <a:r>
                  <a:rPr lang="en-US" altLang="zh-CN" baseline="0">
                    <a:latin typeface="Times New Roman" pitchFamily="18" charset="0"/>
                    <a:cs typeface="Times New Roman" pitchFamily="18" charset="0"/>
                  </a:rPr>
                  <a:t> time [ns]</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4980736"/>
        <c:crosses val="autoZero"/>
        <c:crossBetween val="midCat"/>
      </c:valAx>
      <c:valAx>
        <c:axId val="74980736"/>
        <c:scaling>
          <c:orientation val="minMax"/>
        </c:scaling>
        <c:axPos val="l"/>
        <c:majorGridlines/>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clk-to-Q</a:t>
                </a:r>
                <a:r>
                  <a:rPr lang="en-US" altLang="zh-CN" baseline="0">
                    <a:latin typeface="Times New Roman" pitchFamily="18" charset="0"/>
                    <a:cs typeface="Times New Roman" pitchFamily="18" charset="0"/>
                  </a:rPr>
                  <a:t> mean [ns]</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4978432"/>
        <c:crosses val="autoZero"/>
        <c:crossBetween val="midCat"/>
      </c:valAx>
    </c:plotArea>
    <c:legend>
      <c:legendPos val="r"/>
      <c:layout>
        <c:manualLayout>
          <c:xMode val="edge"/>
          <c:yMode val="edge"/>
          <c:x val="0.15261411424695506"/>
          <c:y val="0.15390699196936813"/>
          <c:w val="0.26311622283169661"/>
          <c:h val="0.12364298681804771"/>
        </c:manualLayout>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zh-CN"/>
  <c:chart>
    <c:title>
      <c:tx>
        <c:rich>
          <a:bodyPr/>
          <a:lstStyle/>
          <a:p>
            <a:pPr>
              <a:defRPr>
                <a:latin typeface="Times New Roman" pitchFamily="18" charset="0"/>
                <a:cs typeface="Times New Roman" pitchFamily="18" charset="0"/>
              </a:defRPr>
            </a:pPr>
            <a:r>
              <a:rPr lang="en-US" altLang="en-US">
                <a:latin typeface="Times New Roman" pitchFamily="18" charset="0"/>
                <a:cs typeface="Times New Roman" pitchFamily="18" charset="0"/>
              </a:rPr>
              <a:t>Standard Deviation VS Setup Time</a:t>
            </a:r>
          </a:p>
        </c:rich>
      </c:tx>
      <c:layout/>
    </c:title>
    <c:plotArea>
      <c:layout/>
      <c:scatterChart>
        <c:scatterStyle val="smoothMarker"/>
        <c:ser>
          <c:idx val="0"/>
          <c:order val="0"/>
          <c:tx>
            <c:strRef>
              <c:f>Sheet1!$C$1</c:f>
              <c:strCache>
                <c:ptCount val="1"/>
                <c:pt idx="0">
                  <c:v>C-Q Std.Dev.</c:v>
                </c:pt>
              </c:strCache>
            </c:strRef>
          </c:tx>
          <c:xVal>
            <c:numRef>
              <c:f>Sheet1!$A$5:$A$13</c:f>
              <c:numCache>
                <c:formatCode>General</c:formatCode>
                <c:ptCount val="9"/>
                <c:pt idx="0">
                  <c:v>1.6</c:v>
                </c:pt>
                <c:pt idx="1">
                  <c:v>1.7</c:v>
                </c:pt>
                <c:pt idx="2">
                  <c:v>1.8</c:v>
                </c:pt>
                <c:pt idx="3">
                  <c:v>1.9000000000000001</c:v>
                </c:pt>
                <c:pt idx="4">
                  <c:v>2</c:v>
                </c:pt>
                <c:pt idx="5">
                  <c:v>3</c:v>
                </c:pt>
                <c:pt idx="6">
                  <c:v>4</c:v>
                </c:pt>
                <c:pt idx="7">
                  <c:v>5</c:v>
                </c:pt>
                <c:pt idx="8">
                  <c:v>10</c:v>
                </c:pt>
              </c:numCache>
            </c:numRef>
          </c:xVal>
          <c:yVal>
            <c:numRef>
              <c:f>Sheet1!$C$5:$C$13</c:f>
              <c:numCache>
                <c:formatCode>General</c:formatCode>
                <c:ptCount val="9"/>
                <c:pt idx="0">
                  <c:v>8.235199999999999</c:v>
                </c:pt>
                <c:pt idx="1">
                  <c:v>5.1254999999999935</c:v>
                </c:pt>
                <c:pt idx="2">
                  <c:v>8.6772599999999986</c:v>
                </c:pt>
                <c:pt idx="3">
                  <c:v>2.7649100000000031</c:v>
                </c:pt>
                <c:pt idx="4">
                  <c:v>2.3358399999999966</c:v>
                </c:pt>
                <c:pt idx="5">
                  <c:v>1.65307</c:v>
                </c:pt>
                <c:pt idx="6">
                  <c:v>1.56426</c:v>
                </c:pt>
                <c:pt idx="7">
                  <c:v>1.50945</c:v>
                </c:pt>
                <c:pt idx="8">
                  <c:v>1.61452</c:v>
                </c:pt>
              </c:numCache>
            </c:numRef>
          </c:yVal>
          <c:smooth val="1"/>
        </c:ser>
        <c:axId val="75017600"/>
        <c:axId val="75032064"/>
      </c:scatterChart>
      <c:valAx>
        <c:axId val="75017600"/>
        <c:scaling>
          <c:orientation val="minMax"/>
        </c:scaling>
        <c:axPos val="b"/>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setup</a:t>
                </a:r>
                <a:r>
                  <a:rPr lang="en-US" altLang="zh-CN" baseline="0">
                    <a:latin typeface="Times New Roman" pitchFamily="18" charset="0"/>
                    <a:cs typeface="Times New Roman" pitchFamily="18" charset="0"/>
                  </a:rPr>
                  <a:t> time [ns]</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5032064"/>
        <c:crosses val="autoZero"/>
        <c:crossBetween val="midCat"/>
      </c:valAx>
      <c:valAx>
        <c:axId val="75032064"/>
        <c:scaling>
          <c:orientation val="minMax"/>
        </c:scaling>
        <c:axPos val="l"/>
        <c:majorGridlines/>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clk-to-Q</a:t>
                </a:r>
                <a:r>
                  <a:rPr lang="en-US" altLang="zh-CN" baseline="0">
                    <a:latin typeface="Times New Roman" pitchFamily="18" charset="0"/>
                    <a:cs typeface="Times New Roman" pitchFamily="18" charset="0"/>
                  </a:rPr>
                  <a:t> std. dev. [ns]</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5017600"/>
        <c:crosses val="autoZero"/>
        <c:crossBetween val="midCat"/>
      </c:valAx>
    </c:plotArea>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zh-CN"/>
  <c:chart>
    <c:title>
      <c:tx>
        <c:rich>
          <a:bodyPr/>
          <a:lstStyle/>
          <a:p>
            <a:pPr>
              <a:defRPr>
                <a:latin typeface="Times New Roman" pitchFamily="18" charset="0"/>
                <a:cs typeface="Times New Roman" pitchFamily="18" charset="0"/>
              </a:defRPr>
            </a:pPr>
            <a:r>
              <a:rPr lang="en-US" altLang="en-US">
                <a:latin typeface="Times New Roman" pitchFamily="18" charset="0"/>
                <a:cs typeface="Times New Roman" pitchFamily="18" charset="0"/>
              </a:rPr>
              <a:t>Relation of Energy per</a:t>
            </a:r>
            <a:r>
              <a:rPr lang="en-US" altLang="en-US" baseline="0">
                <a:latin typeface="Times New Roman" pitchFamily="18" charset="0"/>
                <a:cs typeface="Times New Roman" pitchFamily="18" charset="0"/>
              </a:rPr>
              <a:t> Operation and Vdd</a:t>
            </a:r>
            <a:endParaRPr lang="en-US" altLang="en-US">
              <a:latin typeface="Times New Roman" pitchFamily="18" charset="0"/>
              <a:cs typeface="Times New Roman" pitchFamily="18" charset="0"/>
            </a:endParaRPr>
          </a:p>
        </c:rich>
      </c:tx>
      <c:layout/>
    </c:title>
    <c:plotArea>
      <c:layout/>
      <c:scatterChart>
        <c:scatterStyle val="smoothMarker"/>
        <c:ser>
          <c:idx val="0"/>
          <c:order val="0"/>
          <c:tx>
            <c:strRef>
              <c:f>Sheet1!$B$1</c:f>
              <c:strCache>
                <c:ptCount val="1"/>
                <c:pt idx="0">
                  <c:v>Energy [E-16 J]</c:v>
                </c:pt>
              </c:strCache>
            </c:strRef>
          </c:tx>
          <c:xVal>
            <c:numRef>
              <c:f>Sheet1!$A$2:$A$7</c:f>
              <c:numCache>
                <c:formatCode>General</c:formatCode>
                <c:ptCount val="6"/>
                <c:pt idx="0">
                  <c:v>0.18000000000000019</c:v>
                </c:pt>
                <c:pt idx="1">
                  <c:v>0.2</c:v>
                </c:pt>
                <c:pt idx="2">
                  <c:v>0.30000000000000032</c:v>
                </c:pt>
                <c:pt idx="3">
                  <c:v>0.4</c:v>
                </c:pt>
                <c:pt idx="4">
                  <c:v>0.60000000000000064</c:v>
                </c:pt>
                <c:pt idx="5">
                  <c:v>0.8</c:v>
                </c:pt>
              </c:numCache>
            </c:numRef>
          </c:xVal>
          <c:yVal>
            <c:numRef>
              <c:f>Sheet1!$B$2:$B$7</c:f>
              <c:numCache>
                <c:formatCode>General</c:formatCode>
                <c:ptCount val="6"/>
                <c:pt idx="0">
                  <c:v>1.02</c:v>
                </c:pt>
                <c:pt idx="1">
                  <c:v>1</c:v>
                </c:pt>
                <c:pt idx="2">
                  <c:v>1.55</c:v>
                </c:pt>
                <c:pt idx="3">
                  <c:v>2.9499999999999997</c:v>
                </c:pt>
                <c:pt idx="4">
                  <c:v>7.1899999999999995</c:v>
                </c:pt>
                <c:pt idx="5">
                  <c:v>18.8</c:v>
                </c:pt>
              </c:numCache>
            </c:numRef>
          </c:yVal>
          <c:smooth val="1"/>
        </c:ser>
        <c:axId val="75064832"/>
        <c:axId val="75066752"/>
      </c:scatterChart>
      <c:valAx>
        <c:axId val="75064832"/>
        <c:scaling>
          <c:orientation val="minMax"/>
        </c:scaling>
        <c:axPos val="b"/>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Vdd (V)</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5066752"/>
        <c:crosses val="autoZero"/>
        <c:crossBetween val="midCat"/>
      </c:valAx>
      <c:valAx>
        <c:axId val="75066752"/>
        <c:scaling>
          <c:orientation val="minMax"/>
        </c:scaling>
        <c:axPos val="l"/>
        <c:majorGridlines/>
        <c:title>
          <c:tx>
            <c:rich>
              <a:bodyPr/>
              <a:lstStyle/>
              <a:p>
                <a:pPr>
                  <a:defRPr/>
                </a:pPr>
                <a:r>
                  <a:rPr lang="en-US" altLang="zh-CN">
                    <a:latin typeface="Times New Roman" pitchFamily="18" charset="0"/>
                    <a:cs typeface="Times New Roman" pitchFamily="18" charset="0"/>
                  </a:rPr>
                  <a:t>Energy</a:t>
                </a:r>
                <a:r>
                  <a:rPr lang="en-US" altLang="zh-CN" baseline="0">
                    <a:latin typeface="Times New Roman" pitchFamily="18" charset="0"/>
                    <a:cs typeface="Times New Roman" pitchFamily="18" charset="0"/>
                  </a:rPr>
                  <a:t> per Operation (E-16 J)</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5064832"/>
        <c:crosses val="autoZero"/>
        <c:crossBetween val="midCat"/>
      </c:valAx>
    </c:plotArea>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zh-CN"/>
  <c:chart>
    <c:title>
      <c:tx>
        <c:rich>
          <a:bodyPr/>
          <a:lstStyle/>
          <a:p>
            <a:pPr>
              <a:defRPr>
                <a:latin typeface="Times New Roman" pitchFamily="18" charset="0"/>
                <a:cs typeface="Times New Roman" pitchFamily="18" charset="0"/>
              </a:defRPr>
            </a:pPr>
            <a:r>
              <a:rPr lang="en-US" altLang="en-US">
                <a:latin typeface="Times New Roman" pitchFamily="18" charset="0"/>
                <a:cs typeface="Times New Roman" pitchFamily="18" charset="0"/>
              </a:rPr>
              <a:t>Relation</a:t>
            </a:r>
            <a:r>
              <a:rPr lang="en-US" altLang="en-US" baseline="0">
                <a:latin typeface="Times New Roman" pitchFamily="18" charset="0"/>
                <a:cs typeface="Times New Roman" pitchFamily="18" charset="0"/>
              </a:rPr>
              <a:t> of Delay and Vdd</a:t>
            </a:r>
            <a:endParaRPr lang="en-US" altLang="en-US">
              <a:latin typeface="Times New Roman" pitchFamily="18" charset="0"/>
              <a:cs typeface="Times New Roman" pitchFamily="18" charset="0"/>
            </a:endParaRPr>
          </a:p>
        </c:rich>
      </c:tx>
      <c:layout/>
    </c:title>
    <c:plotArea>
      <c:layout/>
      <c:scatterChart>
        <c:scatterStyle val="smoothMarker"/>
        <c:ser>
          <c:idx val="0"/>
          <c:order val="0"/>
          <c:tx>
            <c:strRef>
              <c:f>Sheet1!$C$1</c:f>
              <c:strCache>
                <c:ptCount val="1"/>
                <c:pt idx="0">
                  <c:v>C-Q Delay [ns]</c:v>
                </c:pt>
              </c:strCache>
            </c:strRef>
          </c:tx>
          <c:xVal>
            <c:numRef>
              <c:f>Sheet1!$A$2:$A$7</c:f>
              <c:numCache>
                <c:formatCode>General</c:formatCode>
                <c:ptCount val="6"/>
                <c:pt idx="0">
                  <c:v>0.18000000000000019</c:v>
                </c:pt>
                <c:pt idx="1">
                  <c:v>0.2</c:v>
                </c:pt>
                <c:pt idx="2">
                  <c:v>0.30000000000000032</c:v>
                </c:pt>
                <c:pt idx="3">
                  <c:v>0.4</c:v>
                </c:pt>
                <c:pt idx="4">
                  <c:v>0.60000000000000064</c:v>
                </c:pt>
                <c:pt idx="5">
                  <c:v>0.8</c:v>
                </c:pt>
              </c:numCache>
            </c:numRef>
          </c:xVal>
          <c:yVal>
            <c:numRef>
              <c:f>Sheet1!$C$2:$C$7</c:f>
              <c:numCache>
                <c:formatCode>General</c:formatCode>
                <c:ptCount val="6"/>
                <c:pt idx="0">
                  <c:v>64.946900000000099</c:v>
                </c:pt>
                <c:pt idx="1">
                  <c:v>40.856999999999999</c:v>
                </c:pt>
                <c:pt idx="2">
                  <c:v>5.8395000000000001</c:v>
                </c:pt>
                <c:pt idx="3">
                  <c:v>1.6131</c:v>
                </c:pt>
                <c:pt idx="4">
                  <c:v>0.42950000000000038</c:v>
                </c:pt>
                <c:pt idx="5">
                  <c:v>0.15010000000000001</c:v>
                </c:pt>
              </c:numCache>
            </c:numRef>
          </c:yVal>
          <c:smooth val="1"/>
        </c:ser>
        <c:axId val="75090944"/>
        <c:axId val="75109504"/>
      </c:scatterChart>
      <c:valAx>
        <c:axId val="75090944"/>
        <c:scaling>
          <c:orientation val="minMax"/>
        </c:scaling>
        <c:axPos val="b"/>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Vdd</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5109504"/>
        <c:crosses val="autoZero"/>
        <c:crossBetween val="midCat"/>
        <c:majorUnit val="0.2"/>
      </c:valAx>
      <c:valAx>
        <c:axId val="75109504"/>
        <c:scaling>
          <c:orientation val="minMax"/>
        </c:scaling>
        <c:axPos val="l"/>
        <c:majorGridlines/>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Delay</a:t>
                </a:r>
                <a:r>
                  <a:rPr lang="en-US" altLang="zh-CN" baseline="0">
                    <a:latin typeface="Times New Roman" pitchFamily="18" charset="0"/>
                    <a:cs typeface="Times New Roman" pitchFamily="18" charset="0"/>
                  </a:rPr>
                  <a:t> (ns)</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75090944"/>
        <c:crosses val="autoZero"/>
        <c:crossBetween val="midCat"/>
      </c:valAx>
    </c:plotArea>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zh-CN"/>
  <c:chart>
    <c:title>
      <c:tx>
        <c:rich>
          <a:bodyPr/>
          <a:lstStyle/>
          <a:p>
            <a:pPr>
              <a:defRPr>
                <a:latin typeface="Times New Roman" pitchFamily="18" charset="0"/>
                <a:cs typeface="Times New Roman" pitchFamily="18" charset="0"/>
              </a:defRPr>
            </a:pPr>
            <a:r>
              <a:rPr lang="en-US" altLang="en-US">
                <a:latin typeface="Times New Roman" pitchFamily="18" charset="0"/>
                <a:cs typeface="Times New Roman" pitchFamily="18" charset="0"/>
              </a:rPr>
              <a:t>Failure Prob. VS Vdd</a:t>
            </a:r>
          </a:p>
        </c:rich>
      </c:tx>
      <c:layout/>
    </c:title>
    <c:plotArea>
      <c:layout/>
      <c:scatterChart>
        <c:scatterStyle val="smoothMarker"/>
        <c:ser>
          <c:idx val="0"/>
          <c:order val="0"/>
          <c:tx>
            <c:v>Wp:Wn=65:65</c:v>
          </c:tx>
          <c:xVal>
            <c:numRef>
              <c:f>Sheet1!$A$2:$A$10</c:f>
              <c:numCache>
                <c:formatCode>General</c:formatCode>
                <c:ptCount val="9"/>
                <c:pt idx="0">
                  <c:v>0.1</c:v>
                </c:pt>
                <c:pt idx="1">
                  <c:v>0.11</c:v>
                </c:pt>
                <c:pt idx="2">
                  <c:v>0.12</c:v>
                </c:pt>
                <c:pt idx="3">
                  <c:v>0.13</c:v>
                </c:pt>
                <c:pt idx="4">
                  <c:v>0.14000000000000001</c:v>
                </c:pt>
                <c:pt idx="5">
                  <c:v>0.15</c:v>
                </c:pt>
                <c:pt idx="6">
                  <c:v>0.16</c:v>
                </c:pt>
                <c:pt idx="7">
                  <c:v>0.17</c:v>
                </c:pt>
                <c:pt idx="8">
                  <c:v>0.18</c:v>
                </c:pt>
              </c:numCache>
            </c:numRef>
          </c:xVal>
          <c:yVal>
            <c:numRef>
              <c:f>Sheet1!$B$2:$B$10</c:f>
              <c:numCache>
                <c:formatCode>General</c:formatCode>
                <c:ptCount val="9"/>
                <c:pt idx="0">
                  <c:v>0.99</c:v>
                </c:pt>
                <c:pt idx="1">
                  <c:v>0.97</c:v>
                </c:pt>
                <c:pt idx="2">
                  <c:v>0.95</c:v>
                </c:pt>
                <c:pt idx="3">
                  <c:v>0.88</c:v>
                </c:pt>
                <c:pt idx="4">
                  <c:v>0.76</c:v>
                </c:pt>
                <c:pt idx="5">
                  <c:v>0.52</c:v>
                </c:pt>
                <c:pt idx="6">
                  <c:v>0.1</c:v>
                </c:pt>
                <c:pt idx="7">
                  <c:v>0</c:v>
                </c:pt>
                <c:pt idx="8">
                  <c:v>0</c:v>
                </c:pt>
              </c:numCache>
            </c:numRef>
          </c:yVal>
          <c:smooth val="1"/>
        </c:ser>
        <c:ser>
          <c:idx val="1"/>
          <c:order val="1"/>
          <c:tx>
            <c:v>Wp:Wn=130:65</c:v>
          </c:tx>
          <c:xVal>
            <c:numRef>
              <c:f>Sheet1!$A$5:$A$11</c:f>
              <c:numCache>
                <c:formatCode>General</c:formatCode>
                <c:ptCount val="7"/>
                <c:pt idx="0">
                  <c:v>0.13</c:v>
                </c:pt>
                <c:pt idx="1">
                  <c:v>0.14000000000000001</c:v>
                </c:pt>
                <c:pt idx="2">
                  <c:v>0.15</c:v>
                </c:pt>
                <c:pt idx="3">
                  <c:v>0.16</c:v>
                </c:pt>
                <c:pt idx="4">
                  <c:v>0.17</c:v>
                </c:pt>
                <c:pt idx="5">
                  <c:v>0.18</c:v>
                </c:pt>
                <c:pt idx="6">
                  <c:v>0.19</c:v>
                </c:pt>
              </c:numCache>
            </c:numRef>
          </c:xVal>
          <c:yVal>
            <c:numRef>
              <c:f>Sheet1!$C$5:$C$11</c:f>
              <c:numCache>
                <c:formatCode>General</c:formatCode>
                <c:ptCount val="7"/>
                <c:pt idx="0">
                  <c:v>0.98</c:v>
                </c:pt>
                <c:pt idx="1">
                  <c:v>0.92</c:v>
                </c:pt>
                <c:pt idx="2">
                  <c:v>0.72</c:v>
                </c:pt>
                <c:pt idx="3">
                  <c:v>0.34</c:v>
                </c:pt>
                <c:pt idx="4">
                  <c:v>0.12</c:v>
                </c:pt>
                <c:pt idx="5">
                  <c:v>0.01</c:v>
                </c:pt>
                <c:pt idx="6">
                  <c:v>0</c:v>
                </c:pt>
              </c:numCache>
            </c:numRef>
          </c:yVal>
          <c:smooth val="1"/>
        </c:ser>
        <c:ser>
          <c:idx val="2"/>
          <c:order val="2"/>
          <c:tx>
            <c:v>Wp:Wn=130:130</c:v>
          </c:tx>
          <c:xVal>
            <c:numRef>
              <c:f>Sheet1!$A$2:$A$9</c:f>
              <c:numCache>
                <c:formatCode>General</c:formatCode>
                <c:ptCount val="8"/>
                <c:pt idx="0">
                  <c:v>0.1</c:v>
                </c:pt>
                <c:pt idx="1">
                  <c:v>0.11</c:v>
                </c:pt>
                <c:pt idx="2">
                  <c:v>0.12</c:v>
                </c:pt>
                <c:pt idx="3">
                  <c:v>0.13</c:v>
                </c:pt>
                <c:pt idx="4">
                  <c:v>0.14000000000000001</c:v>
                </c:pt>
                <c:pt idx="5">
                  <c:v>0.15</c:v>
                </c:pt>
                <c:pt idx="6">
                  <c:v>0.16</c:v>
                </c:pt>
                <c:pt idx="7">
                  <c:v>0.17</c:v>
                </c:pt>
              </c:numCache>
            </c:numRef>
          </c:xVal>
          <c:yVal>
            <c:numRef>
              <c:f>Sheet1!$D$2:$D$9</c:f>
              <c:numCache>
                <c:formatCode>General</c:formatCode>
                <c:ptCount val="8"/>
                <c:pt idx="0">
                  <c:v>0.99</c:v>
                </c:pt>
                <c:pt idx="1">
                  <c:v>0.94</c:v>
                </c:pt>
                <c:pt idx="2">
                  <c:v>0.83</c:v>
                </c:pt>
                <c:pt idx="3">
                  <c:v>0.5</c:v>
                </c:pt>
                <c:pt idx="4">
                  <c:v>0.27</c:v>
                </c:pt>
                <c:pt idx="5">
                  <c:v>0.04</c:v>
                </c:pt>
                <c:pt idx="6">
                  <c:v>0</c:v>
                </c:pt>
                <c:pt idx="7">
                  <c:v>0</c:v>
                </c:pt>
              </c:numCache>
            </c:numRef>
          </c:yVal>
          <c:smooth val="1"/>
        </c:ser>
        <c:axId val="68088192"/>
        <c:axId val="68090112"/>
      </c:scatterChart>
      <c:valAx>
        <c:axId val="68088192"/>
        <c:scaling>
          <c:orientation val="minMax"/>
        </c:scaling>
        <c:axPos val="b"/>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Vdd</a:t>
                </a:r>
                <a:endParaRPr lang="zh-CN" altLang="en-US">
                  <a:latin typeface="Times New Roman" pitchFamily="18" charset="0"/>
                  <a:cs typeface="Times New Roman" pitchFamily="18" charset="0"/>
                </a:endParaRPr>
              </a:p>
            </c:rich>
          </c:tx>
          <c:layout/>
        </c:title>
        <c:numFmt formatCode="General" sourceLinked="1"/>
        <c:majorTickMark val="none"/>
        <c:tickLblPos val="nextTo"/>
        <c:crossAx val="68090112"/>
        <c:crosses val="autoZero"/>
        <c:crossBetween val="midCat"/>
      </c:valAx>
      <c:valAx>
        <c:axId val="68090112"/>
        <c:scaling>
          <c:orientation val="minMax"/>
          <c:max val="1"/>
          <c:min val="0"/>
        </c:scaling>
        <c:axPos val="l"/>
        <c:majorGridlines/>
        <c:title>
          <c:tx>
            <c:rich>
              <a:bodyPr/>
              <a:lstStyle/>
              <a:p>
                <a:pPr>
                  <a:defRPr>
                    <a:latin typeface="Times New Roman" pitchFamily="18" charset="0"/>
                    <a:cs typeface="Times New Roman" pitchFamily="18" charset="0"/>
                  </a:defRPr>
                </a:pPr>
                <a:r>
                  <a:rPr lang="en-US" altLang="zh-CN">
                    <a:latin typeface="Times New Roman" pitchFamily="18" charset="0"/>
                    <a:cs typeface="Times New Roman" pitchFamily="18" charset="0"/>
                  </a:rPr>
                  <a:t>Failure</a:t>
                </a:r>
                <a:r>
                  <a:rPr lang="en-US" altLang="zh-CN" baseline="0">
                    <a:latin typeface="Times New Roman" pitchFamily="18" charset="0"/>
                    <a:cs typeface="Times New Roman" pitchFamily="18" charset="0"/>
                  </a:rPr>
                  <a:t> Prob.</a:t>
                </a:r>
                <a:endParaRPr lang="zh-CN" altLang="en-US">
                  <a:latin typeface="Times New Roman" pitchFamily="18" charset="0"/>
                  <a:cs typeface="Times New Roman" pitchFamily="18" charset="0"/>
                </a:endParaRPr>
              </a:p>
            </c:rich>
          </c:tx>
          <c:layout/>
        </c:title>
        <c:numFmt formatCode="0%" sourceLinked="0"/>
        <c:majorTickMark val="none"/>
        <c:tickLblPos val="nextTo"/>
        <c:crossAx val="68088192"/>
        <c:crosses val="autoZero"/>
        <c:crossBetween val="midCat"/>
      </c:valAx>
    </c:plotArea>
    <c:legend>
      <c:legendPos val="r"/>
      <c:layout/>
    </c:legend>
    <c:plotVisOnly val="1"/>
  </c:chart>
  <c:externalData r:id="rId1"/>
</c:chartSpace>
</file>

<file path=ppt/drawings/drawing1.xml><?xml version="1.0" encoding="utf-8"?>
<c:userShapes xmlns:c="http://schemas.openxmlformats.org/drawingml/2006/chart">
  <cdr:relSizeAnchor xmlns:cdr="http://schemas.openxmlformats.org/drawingml/2006/chartDrawing">
    <cdr:from>
      <cdr:x>0.47564</cdr:x>
      <cdr:y>0.6124</cdr:y>
    </cdr:from>
    <cdr:to>
      <cdr:x>0.70559</cdr:x>
      <cdr:y>0.67554</cdr:y>
    </cdr:to>
    <cdr:sp macro="" textlink="">
      <cdr:nvSpPr>
        <cdr:cNvPr id="2" name="圆角矩形 1"/>
        <cdr:cNvSpPr/>
      </cdr:nvSpPr>
      <cdr:spPr>
        <a:xfrm xmlns:a="http://schemas.openxmlformats.org/drawingml/2006/main">
          <a:off x="2138378" y="2257427"/>
          <a:ext cx="1033829" cy="232732"/>
        </a:xfrm>
        <a:prstGeom xmlns:a="http://schemas.openxmlformats.org/drawingml/2006/main" prst="roundRect">
          <a:avLst/>
        </a:prstGeom>
        <a:noFill xmlns:a="http://schemas.openxmlformats.org/drawingml/2006/main"/>
        <a:ln xmlns:a="http://schemas.openxmlformats.org/drawingml/2006/main">
          <a:solidFill>
            <a:schemeClr val="accent1">
              <a:shade val="50000"/>
              <a:alpha val="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l"/>
          <a:r>
            <a:rPr lang="en-US" altLang="zh-CN" sz="1400" dirty="0" smtClean="0">
              <a:solidFill>
                <a:srgbClr val="FF0000"/>
              </a:solidFill>
            </a:rPr>
            <a:t>3</a:t>
          </a:r>
          <a:r>
            <a:rPr lang="el-GR" altLang="zh-CN" sz="1400" dirty="0" smtClean="0">
              <a:solidFill>
                <a:srgbClr val="FF0000"/>
              </a:solidFill>
              <a:latin typeface="Times New Roman"/>
              <a:cs typeface="Times New Roman"/>
            </a:rPr>
            <a:t>σ</a:t>
          </a:r>
          <a:r>
            <a:rPr lang="en-US" altLang="zh-CN" sz="1400" dirty="0" smtClean="0">
              <a:solidFill>
                <a:srgbClr val="FF0000"/>
              </a:solidFill>
              <a:latin typeface="Times New Roman"/>
              <a:cs typeface="Times New Roman"/>
            </a:rPr>
            <a:t> corner</a:t>
          </a:r>
          <a:endParaRPr lang="zh-CN" sz="1400" dirty="0">
            <a:solidFill>
              <a:srgbClr val="FF0000"/>
            </a:solidFill>
          </a:endParaRPr>
        </a:p>
      </cdr:txBody>
    </cdr:sp>
  </cdr:relSizeAnchor>
  <cdr:relSizeAnchor xmlns:cdr="http://schemas.openxmlformats.org/drawingml/2006/chartDrawing">
    <cdr:from>
      <cdr:x>0.42797</cdr:x>
      <cdr:y>0.7093</cdr:y>
    </cdr:from>
    <cdr:to>
      <cdr:x>0.5341</cdr:x>
      <cdr:y>0.80401</cdr:y>
    </cdr:to>
    <cdr:sp macro="" textlink="">
      <cdr:nvSpPr>
        <cdr:cNvPr id="4" name="直接箭头连接符 3"/>
        <cdr:cNvSpPr/>
      </cdr:nvSpPr>
      <cdr:spPr>
        <a:xfrm xmlns:a="http://schemas.openxmlformats.org/drawingml/2006/main" flipH="1">
          <a:off x="1924064" y="2614617"/>
          <a:ext cx="477152" cy="349098"/>
        </a:xfrm>
        <a:prstGeom xmlns:a="http://schemas.openxmlformats.org/drawingml/2006/main" prst="straightConnector1">
          <a:avLst/>
        </a:prstGeom>
        <a:ln xmlns:a="http://schemas.openxmlformats.org/drawingml/2006/main">
          <a:solidFill>
            <a:srgbClr val="FF0000"/>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31539A8-AEE6-4F17-8820-5B717463A73A}" type="datetimeFigureOut">
              <a:rPr lang="zh-CN" altLang="en-US" smtClean="0"/>
              <a:pPr/>
              <a:t>2009-12-1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9F5DD8D-41E9-4CE1-808F-288A0DD6434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432560" y="359898"/>
            <a:ext cx="7406640" cy="1472184"/>
          </a:xfrm>
        </p:spPr>
        <p:txBody>
          <a:bodyPr anchor="b"/>
          <a:lstStyle>
            <a:lvl1pPr algn="l">
              <a:defRPr/>
            </a:lvl1pPr>
            <a:extLst/>
          </a:lstStyle>
          <a:p>
            <a:r>
              <a:rPr kumimoji="0" lang="zh-CN" altLang="en-US" smtClean="0"/>
              <a:t>单击此处编辑母版标题样式</a:t>
            </a:r>
            <a:endParaRPr kumimoji="0" lang="en-US"/>
          </a:p>
        </p:txBody>
      </p:sp>
      <p:sp>
        <p:nvSpPr>
          <p:cNvPr id="22" name="副标题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7" name="日期占位符 6"/>
          <p:cNvSpPr>
            <a:spLocks noGrp="1"/>
          </p:cNvSpPr>
          <p:nvPr>
            <p:ph type="dt" sz="half" idx="10"/>
          </p:nvPr>
        </p:nvSpPr>
        <p:spPr/>
        <p:txBody>
          <a:bodyPr/>
          <a:lstStyle>
            <a:extLst/>
          </a:lstStyle>
          <a:p>
            <a:pPr>
              <a:defRPr/>
            </a:pPr>
            <a:fld id="{F8C09247-0584-4853-A653-EB036E3B655A}" type="datetimeFigureOut">
              <a:rPr lang="zh-CN" altLang="en-US" smtClean="0"/>
              <a:pPr>
                <a:defRPr/>
              </a:pPr>
              <a:t>2009-12-1</a:t>
            </a:fld>
            <a:endParaRPr lang="zh-CN" altLang="en-US"/>
          </a:p>
        </p:txBody>
      </p:sp>
      <p:sp>
        <p:nvSpPr>
          <p:cNvPr id="20" name="页脚占位符 19"/>
          <p:cNvSpPr>
            <a:spLocks noGrp="1"/>
          </p:cNvSpPr>
          <p:nvPr>
            <p:ph type="ftr" sz="quarter" idx="11"/>
          </p:nvPr>
        </p:nvSpPr>
        <p:spPr/>
        <p:txBody>
          <a:bodyPr/>
          <a:lstStyle>
            <a:extLst/>
          </a:lstStyle>
          <a:p>
            <a:pPr>
              <a:defRPr/>
            </a:pPr>
            <a:endParaRPr lang="zh-CN" altLang="en-US"/>
          </a:p>
        </p:txBody>
      </p:sp>
      <p:sp>
        <p:nvSpPr>
          <p:cNvPr id="10" name="灯片编号占位符 9"/>
          <p:cNvSpPr>
            <a:spLocks noGrp="1"/>
          </p:cNvSpPr>
          <p:nvPr>
            <p:ph type="sldNum" sz="quarter" idx="12"/>
          </p:nvPr>
        </p:nvSpPr>
        <p:spPr/>
        <p:txBody>
          <a:bodyPr/>
          <a:lstStyle>
            <a:extLst/>
          </a:lstStyle>
          <a:p>
            <a:pPr>
              <a:defRPr/>
            </a:pPr>
            <a:fld id="{69B381FC-90DF-4E9C-BE5B-D855E801A5CE}" type="slidenum">
              <a:rPr lang="zh-CN" altLang="en-US" smtClean="0"/>
              <a:pPr>
                <a:defRPr/>
              </a:pPr>
              <a:t>‹#›</a:t>
            </a:fld>
            <a:endParaRPr lang="zh-CN" altLang="en-US"/>
          </a:p>
        </p:txBody>
      </p:sp>
      <p:sp>
        <p:nvSpPr>
          <p:cNvPr id="8" name="椭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椭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fld id="{CFF1E0FF-7D65-4799-8DAE-F6F239AB83B6}" type="datetimeFigureOut">
              <a:rPr lang="zh-CN" altLang="en-US" smtClean="0"/>
              <a:pPr>
                <a:defRPr/>
              </a:pPr>
              <a:t>2009-12-1</a:t>
            </a:fld>
            <a:endParaRPr lang="zh-CN" altLang="en-US"/>
          </a:p>
        </p:txBody>
      </p:sp>
      <p:sp>
        <p:nvSpPr>
          <p:cNvPr id="5" name="页脚占位符 4"/>
          <p:cNvSpPr>
            <a:spLocks noGrp="1"/>
          </p:cNvSpPr>
          <p:nvPr>
            <p:ph type="ftr" sz="quarter" idx="11"/>
          </p:nvPr>
        </p:nvSpPr>
        <p:spPr/>
        <p:txBody>
          <a:bodyPr/>
          <a:lstStyle>
            <a:extLst/>
          </a:lstStyle>
          <a:p>
            <a:pPr>
              <a:defRPr/>
            </a:pPr>
            <a:endParaRPr lang="zh-CN" altLang="en-US"/>
          </a:p>
        </p:txBody>
      </p:sp>
      <p:sp>
        <p:nvSpPr>
          <p:cNvPr id="6" name="灯片编号占位符 5"/>
          <p:cNvSpPr>
            <a:spLocks noGrp="1"/>
          </p:cNvSpPr>
          <p:nvPr>
            <p:ph type="sldNum" sz="quarter" idx="12"/>
          </p:nvPr>
        </p:nvSpPr>
        <p:spPr/>
        <p:txBody>
          <a:bodyPr/>
          <a:lstStyle>
            <a:extLst/>
          </a:lstStyle>
          <a:p>
            <a:pPr>
              <a:defRPr/>
            </a:pPr>
            <a:fld id="{087184A1-5B6B-48A9-B866-E3D252FA8B0E}" type="slidenum">
              <a:rPr lang="zh-CN" altLang="en-US" smtClean="0"/>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274639"/>
            <a:ext cx="1828800" cy="5851525"/>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143000" y="274640"/>
            <a:ext cx="55626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fld id="{FF6F208D-B008-48AC-9350-F644C11405DB}" type="datetimeFigureOut">
              <a:rPr lang="zh-CN" altLang="en-US" smtClean="0"/>
              <a:pPr>
                <a:defRPr/>
              </a:pPr>
              <a:t>2009-12-1</a:t>
            </a:fld>
            <a:endParaRPr lang="zh-CN" altLang="en-US"/>
          </a:p>
        </p:txBody>
      </p:sp>
      <p:sp>
        <p:nvSpPr>
          <p:cNvPr id="5" name="页脚占位符 4"/>
          <p:cNvSpPr>
            <a:spLocks noGrp="1"/>
          </p:cNvSpPr>
          <p:nvPr>
            <p:ph type="ftr" sz="quarter" idx="11"/>
          </p:nvPr>
        </p:nvSpPr>
        <p:spPr/>
        <p:txBody>
          <a:bodyPr/>
          <a:lstStyle>
            <a:extLst/>
          </a:lstStyle>
          <a:p>
            <a:pPr>
              <a:defRPr/>
            </a:pPr>
            <a:endParaRPr lang="zh-CN" altLang="en-US"/>
          </a:p>
        </p:txBody>
      </p:sp>
      <p:sp>
        <p:nvSpPr>
          <p:cNvPr id="6" name="灯片编号占位符 5"/>
          <p:cNvSpPr>
            <a:spLocks noGrp="1"/>
          </p:cNvSpPr>
          <p:nvPr>
            <p:ph type="sldNum" sz="quarter" idx="12"/>
          </p:nvPr>
        </p:nvSpPr>
        <p:spPr/>
        <p:txBody>
          <a:bodyPr/>
          <a:lstStyle>
            <a:extLst/>
          </a:lstStyle>
          <a:p>
            <a:pPr>
              <a:defRPr/>
            </a:pPr>
            <a:fld id="{A563E934-C79E-4B6E-BE77-DC98989EE9EB}" type="slidenum">
              <a:rPr lang="zh-CN" altLang="en-US" smtClean="0"/>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fld id="{4B483A58-7F97-431F-9B9D-7C1728E5D797}" type="datetimeFigureOut">
              <a:rPr lang="zh-CN" altLang="en-US" smtClean="0"/>
              <a:pPr>
                <a:defRPr/>
              </a:pPr>
              <a:t>2009-12-1</a:t>
            </a:fld>
            <a:endParaRPr lang="zh-CN" altLang="en-US"/>
          </a:p>
        </p:txBody>
      </p:sp>
      <p:sp>
        <p:nvSpPr>
          <p:cNvPr id="5" name="页脚占位符 4"/>
          <p:cNvSpPr>
            <a:spLocks noGrp="1"/>
          </p:cNvSpPr>
          <p:nvPr>
            <p:ph type="ftr" sz="quarter" idx="11"/>
          </p:nvPr>
        </p:nvSpPr>
        <p:spPr/>
        <p:txBody>
          <a:bodyPr/>
          <a:lstStyle>
            <a:extLst/>
          </a:lstStyle>
          <a:p>
            <a:pPr>
              <a:defRPr/>
            </a:pPr>
            <a:endParaRPr lang="zh-CN" altLang="en-US"/>
          </a:p>
        </p:txBody>
      </p:sp>
      <p:sp>
        <p:nvSpPr>
          <p:cNvPr id="6" name="灯片编号占位符 5"/>
          <p:cNvSpPr>
            <a:spLocks noGrp="1"/>
          </p:cNvSpPr>
          <p:nvPr>
            <p:ph type="sldNum" sz="quarter" idx="12"/>
          </p:nvPr>
        </p:nvSpPr>
        <p:spPr/>
        <p:txBody>
          <a:bodyPr/>
          <a:lstStyle>
            <a:extLst/>
          </a:lstStyle>
          <a:p>
            <a:pPr>
              <a:defRPr/>
            </a:pPr>
            <a:fld id="{EFF4B829-5BBB-4356-8CE8-BFB05EF1C97E}" type="slidenum">
              <a:rPr lang="zh-CN" altLang="en-US" smtClean="0"/>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7" name="矩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pPr>
              <a:defRPr/>
            </a:pPr>
            <a:fld id="{CA5ABA86-0EE0-43F2-963D-F8ABEC6B12C1}" type="datetimeFigureOut">
              <a:rPr lang="zh-CN" altLang="en-US" smtClean="0"/>
              <a:pPr>
                <a:defRPr/>
              </a:pPr>
              <a:t>2009-12-1</a:t>
            </a:fld>
            <a:endParaRPr lang="zh-CN" altLang="en-US"/>
          </a:p>
        </p:txBody>
      </p:sp>
      <p:sp>
        <p:nvSpPr>
          <p:cNvPr id="5" name="页脚占位符 4"/>
          <p:cNvSpPr>
            <a:spLocks noGrp="1"/>
          </p:cNvSpPr>
          <p:nvPr>
            <p:ph type="ftr" sz="quarter" idx="11"/>
          </p:nvPr>
        </p:nvSpPr>
        <p:spPr/>
        <p:txBody>
          <a:bodyPr/>
          <a:lstStyle>
            <a:extLst/>
          </a:lstStyle>
          <a:p>
            <a:pPr>
              <a:defRPr/>
            </a:pPr>
            <a:endParaRPr lang="zh-CN" altLang="en-US"/>
          </a:p>
        </p:txBody>
      </p:sp>
      <p:sp>
        <p:nvSpPr>
          <p:cNvPr id="6" name="灯片编号占位符 5"/>
          <p:cNvSpPr>
            <a:spLocks noGrp="1"/>
          </p:cNvSpPr>
          <p:nvPr>
            <p:ph type="sldNum" sz="quarter" idx="12"/>
          </p:nvPr>
        </p:nvSpPr>
        <p:spPr/>
        <p:txBody>
          <a:bodyPr/>
          <a:lstStyle>
            <a:extLst/>
          </a:lstStyle>
          <a:p>
            <a:pPr>
              <a:defRPr/>
            </a:pPr>
            <a:fld id="{CAC75918-44F7-457B-980B-1CA28304D069}" type="slidenum">
              <a:rPr lang="zh-CN" altLang="en-US" smtClean="0"/>
              <a:pPr>
                <a:defRPr/>
              </a:pPr>
              <a:t>‹#›</a:t>
            </a:fld>
            <a:endParaRPr lang="zh-CN" altLang="en-US"/>
          </a:p>
        </p:txBody>
      </p:sp>
      <p:sp>
        <p:nvSpPr>
          <p:cNvPr id="10" name="矩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椭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椭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fld id="{B6768C99-CB93-4984-8FD1-D7D72DF74615}" type="datetimeFigureOut">
              <a:rPr lang="zh-CN" altLang="en-US" smtClean="0"/>
              <a:pPr>
                <a:defRPr/>
              </a:pPr>
              <a:t>2009-12-1</a:t>
            </a:fld>
            <a:endParaRPr lang="zh-CN" altLang="en-US"/>
          </a:p>
        </p:txBody>
      </p:sp>
      <p:sp>
        <p:nvSpPr>
          <p:cNvPr id="6" name="页脚占位符 5"/>
          <p:cNvSpPr>
            <a:spLocks noGrp="1"/>
          </p:cNvSpPr>
          <p:nvPr>
            <p:ph type="ftr" sz="quarter" idx="11"/>
          </p:nvPr>
        </p:nvSpPr>
        <p:spPr/>
        <p:txBody>
          <a:bodyPr/>
          <a:lstStyle>
            <a:extLst/>
          </a:lstStyle>
          <a:p>
            <a:pPr>
              <a:defRPr/>
            </a:pPr>
            <a:endParaRPr lang="zh-CN" altLang="en-US"/>
          </a:p>
        </p:txBody>
      </p:sp>
      <p:sp>
        <p:nvSpPr>
          <p:cNvPr id="7" name="灯片编号占位符 6"/>
          <p:cNvSpPr>
            <a:spLocks noGrp="1"/>
          </p:cNvSpPr>
          <p:nvPr>
            <p:ph type="sldNum" sz="quarter" idx="12"/>
          </p:nvPr>
        </p:nvSpPr>
        <p:spPr/>
        <p:txBody>
          <a:bodyPr/>
          <a:lstStyle>
            <a:extLst/>
          </a:lstStyle>
          <a:p>
            <a:pPr>
              <a:defRPr/>
            </a:pPr>
            <a:fld id="{9B47F03C-56AD-494C-8A6D-DBA98B92623B}" type="slidenum">
              <a:rPr lang="zh-CN" altLang="en-US" smtClean="0"/>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pPr>
              <a:defRPr/>
            </a:pPr>
            <a:fld id="{BBD1CB7E-5F08-4112-A432-CCEF470D6E55}" type="datetimeFigureOut">
              <a:rPr lang="zh-CN" altLang="en-US" smtClean="0"/>
              <a:pPr>
                <a:defRPr/>
              </a:pPr>
              <a:t>2009-12-1</a:t>
            </a:fld>
            <a:endParaRPr lang="zh-CN" altLang="en-US"/>
          </a:p>
        </p:txBody>
      </p:sp>
      <p:sp>
        <p:nvSpPr>
          <p:cNvPr id="8" name="页脚占位符 7"/>
          <p:cNvSpPr>
            <a:spLocks noGrp="1"/>
          </p:cNvSpPr>
          <p:nvPr>
            <p:ph type="ftr" sz="quarter" idx="11"/>
          </p:nvPr>
        </p:nvSpPr>
        <p:spPr/>
        <p:txBody>
          <a:bodyPr/>
          <a:lstStyle>
            <a:extLst/>
          </a:lstStyle>
          <a:p>
            <a:pPr>
              <a:defRPr/>
            </a:pPr>
            <a:endParaRPr lang="zh-CN" altLang="en-US"/>
          </a:p>
        </p:txBody>
      </p:sp>
      <p:sp>
        <p:nvSpPr>
          <p:cNvPr id="9" name="灯片编号占位符 8"/>
          <p:cNvSpPr>
            <a:spLocks noGrp="1"/>
          </p:cNvSpPr>
          <p:nvPr>
            <p:ph type="sldNum" sz="quarter" idx="12"/>
          </p:nvPr>
        </p:nvSpPr>
        <p:spPr/>
        <p:txBody>
          <a:bodyPr/>
          <a:lstStyle>
            <a:extLst/>
          </a:lstStyle>
          <a:p>
            <a:pPr>
              <a:defRPr/>
            </a:pPr>
            <a:fld id="{0922BCE7-DF2E-467E-8BB4-CA53DE15044B}" type="slidenum">
              <a:rPr lang="zh-CN" altLang="en-US" smtClean="0"/>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nchor="ct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pPr>
              <a:defRPr/>
            </a:pPr>
            <a:fld id="{781B2954-2A7F-4A06-8202-8B8D7AD33696}" type="datetimeFigureOut">
              <a:rPr lang="zh-CN" altLang="en-US" smtClean="0"/>
              <a:pPr>
                <a:defRPr/>
              </a:pPr>
              <a:t>2009-12-1</a:t>
            </a:fld>
            <a:endParaRPr lang="zh-CN" altLang="en-US"/>
          </a:p>
        </p:txBody>
      </p:sp>
      <p:sp>
        <p:nvSpPr>
          <p:cNvPr id="4" name="页脚占位符 3"/>
          <p:cNvSpPr>
            <a:spLocks noGrp="1"/>
          </p:cNvSpPr>
          <p:nvPr>
            <p:ph type="ftr" sz="quarter" idx="11"/>
          </p:nvPr>
        </p:nvSpPr>
        <p:spPr/>
        <p:txBody>
          <a:bodyPr/>
          <a:lstStyle>
            <a:extLst/>
          </a:lstStyle>
          <a:p>
            <a:pPr>
              <a:defRPr/>
            </a:pPr>
            <a:endParaRPr lang="zh-CN" altLang="en-US"/>
          </a:p>
        </p:txBody>
      </p:sp>
      <p:sp>
        <p:nvSpPr>
          <p:cNvPr id="5" name="灯片编号占位符 4"/>
          <p:cNvSpPr>
            <a:spLocks noGrp="1"/>
          </p:cNvSpPr>
          <p:nvPr>
            <p:ph type="sldNum" sz="quarter" idx="12"/>
          </p:nvPr>
        </p:nvSpPr>
        <p:spPr/>
        <p:txBody>
          <a:bodyPr/>
          <a:lstStyle>
            <a:extLst/>
          </a:lstStyle>
          <a:p>
            <a:pPr>
              <a:defRPr/>
            </a:pPr>
            <a:fld id="{37DD80B4-00FB-4337-B2D7-E9D43B8B676A}" type="slidenum">
              <a:rPr lang="zh-CN" altLang="en-US" smtClean="0"/>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期占位符 1"/>
          <p:cNvSpPr>
            <a:spLocks noGrp="1"/>
          </p:cNvSpPr>
          <p:nvPr>
            <p:ph type="dt" sz="half" idx="10"/>
          </p:nvPr>
        </p:nvSpPr>
        <p:spPr/>
        <p:txBody>
          <a:bodyPr/>
          <a:lstStyle>
            <a:extLst/>
          </a:lstStyle>
          <a:p>
            <a:pPr>
              <a:defRPr/>
            </a:pPr>
            <a:fld id="{E50E30FB-77C0-41F4-827C-E8B6E0DE76E4}" type="datetimeFigureOut">
              <a:rPr lang="zh-CN" altLang="en-US" smtClean="0"/>
              <a:pPr>
                <a:defRPr/>
              </a:pPr>
              <a:t>2009-12-1</a:t>
            </a:fld>
            <a:endParaRPr lang="zh-CN" altLang="en-US"/>
          </a:p>
        </p:txBody>
      </p:sp>
      <p:sp>
        <p:nvSpPr>
          <p:cNvPr id="3" name="页脚占位符 2"/>
          <p:cNvSpPr>
            <a:spLocks noGrp="1"/>
          </p:cNvSpPr>
          <p:nvPr>
            <p:ph type="ftr" sz="quarter" idx="11"/>
          </p:nvPr>
        </p:nvSpPr>
        <p:spPr/>
        <p:txBody>
          <a:bodyPr/>
          <a:lstStyle>
            <a:extLst/>
          </a:lstStyle>
          <a:p>
            <a:pPr>
              <a:defRPr/>
            </a:pPr>
            <a:endParaRPr lang="zh-CN" altLang="en-US"/>
          </a:p>
        </p:txBody>
      </p:sp>
      <p:sp>
        <p:nvSpPr>
          <p:cNvPr id="4" name="灯片编号占位符 3"/>
          <p:cNvSpPr>
            <a:spLocks noGrp="1"/>
          </p:cNvSpPr>
          <p:nvPr>
            <p:ph type="sldNum" sz="quarter" idx="12"/>
          </p:nvPr>
        </p:nvSpPr>
        <p:spPr/>
        <p:txBody>
          <a:bodyPr/>
          <a:lstStyle>
            <a:extLst/>
          </a:lstStyle>
          <a:p>
            <a:pPr>
              <a:defRPr/>
            </a:pPr>
            <a:fld id="{BA0A8C8B-8FA9-401A-9FB5-ED1152A8B96A}" type="slidenum">
              <a:rPr lang="zh-CN" altLang="en-US" smtClean="0"/>
              <a:pPr>
                <a:defRPr/>
              </a:pPr>
              <a:t>‹#›</a:t>
            </a:fld>
            <a:endParaRPr lang="zh-CN" altLang="en-US"/>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fld id="{120E3F07-CEE9-47E2-889B-E4AA7E7AC563}" type="datetimeFigureOut">
              <a:rPr lang="zh-CN" altLang="en-US" smtClean="0"/>
              <a:pPr>
                <a:defRPr/>
              </a:pPr>
              <a:t>2009-12-1</a:t>
            </a:fld>
            <a:endParaRPr lang="zh-CN" altLang="en-US"/>
          </a:p>
        </p:txBody>
      </p:sp>
      <p:sp>
        <p:nvSpPr>
          <p:cNvPr id="6" name="页脚占位符 5"/>
          <p:cNvSpPr>
            <a:spLocks noGrp="1"/>
          </p:cNvSpPr>
          <p:nvPr>
            <p:ph type="ftr" sz="quarter" idx="11"/>
          </p:nvPr>
        </p:nvSpPr>
        <p:spPr/>
        <p:txBody>
          <a:bodyPr/>
          <a:lstStyle>
            <a:extLst/>
          </a:lstStyle>
          <a:p>
            <a:pPr>
              <a:defRPr/>
            </a:pPr>
            <a:endParaRPr lang="zh-CN" altLang="en-US"/>
          </a:p>
        </p:txBody>
      </p:sp>
      <p:sp>
        <p:nvSpPr>
          <p:cNvPr id="7" name="灯片编号占位符 6"/>
          <p:cNvSpPr>
            <a:spLocks noGrp="1"/>
          </p:cNvSpPr>
          <p:nvPr>
            <p:ph type="sldNum" sz="quarter" idx="12"/>
          </p:nvPr>
        </p:nvSpPr>
        <p:spPr/>
        <p:txBody>
          <a:bodyPr/>
          <a:lstStyle>
            <a:extLst/>
          </a:lstStyle>
          <a:p>
            <a:pPr>
              <a:defRPr/>
            </a:pPr>
            <a:fld id="{07407851-050A-4CD7-89DA-26463F565D24}" type="slidenum">
              <a:rPr lang="zh-CN" altLang="en-US" smtClean="0"/>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extLst/>
          </a:lstStyle>
          <a:p>
            <a:pPr>
              <a:defRPr/>
            </a:pPr>
            <a:fld id="{78FFDB2C-59BD-4103-97C0-C02B4E3AE59B}" type="datetimeFigureOut">
              <a:rPr lang="zh-CN" altLang="en-US" smtClean="0"/>
              <a:pPr>
                <a:defRPr/>
              </a:pPr>
              <a:t>2009-12-1</a:t>
            </a:fld>
            <a:endParaRPr lang="zh-CN" altLang="en-US"/>
          </a:p>
        </p:txBody>
      </p:sp>
      <p:sp>
        <p:nvSpPr>
          <p:cNvPr id="6" name="页脚占位符 5"/>
          <p:cNvSpPr>
            <a:spLocks noGrp="1"/>
          </p:cNvSpPr>
          <p:nvPr>
            <p:ph type="ftr" sz="quarter" idx="11"/>
          </p:nvPr>
        </p:nvSpPr>
        <p:spPr/>
        <p:txBody>
          <a:bodyPr/>
          <a:lstStyle>
            <a:extLst/>
          </a:lstStyle>
          <a:p>
            <a:pPr>
              <a:defRPr/>
            </a:pPr>
            <a:endParaRPr lang="zh-CN" altLang="en-US"/>
          </a:p>
        </p:txBody>
      </p:sp>
      <p:sp>
        <p:nvSpPr>
          <p:cNvPr id="7" name="灯片编号占位符 6"/>
          <p:cNvSpPr>
            <a:spLocks noGrp="1"/>
          </p:cNvSpPr>
          <p:nvPr>
            <p:ph type="sldNum" sz="quarter" idx="12"/>
          </p:nvPr>
        </p:nvSpPr>
        <p:spPr/>
        <p:txBody>
          <a:bodyPr/>
          <a:lstStyle>
            <a:extLst/>
          </a:lstStyle>
          <a:p>
            <a:pPr>
              <a:defRPr/>
            </a:pPr>
            <a:fld id="{3CA603A0-3339-43C3-94F3-B0B9E5B20756}" type="slidenum">
              <a:rPr lang="zh-CN" altLang="en-US" smtClean="0"/>
              <a:pPr>
                <a:defRPr/>
              </a:pPr>
              <a:t>‹#›</a:t>
            </a:fld>
            <a:endParaRPr lang="zh-CN" altLang="en-US"/>
          </a:p>
        </p:txBody>
      </p:sp>
      <p:sp>
        <p:nvSpPr>
          <p:cNvPr id="8"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流程图: 过程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文本占位符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饼形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椭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同心圆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矩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标题占位符 4"/>
          <p:cNvSpPr>
            <a:spLocks noGrp="1"/>
          </p:cNvSpPr>
          <p:nvPr>
            <p:ph type="title"/>
          </p:nvPr>
        </p:nvSpPr>
        <p:spPr>
          <a:xfrm>
            <a:off x="1435608" y="274638"/>
            <a:ext cx="7498080" cy="1143000"/>
          </a:xfrm>
          <a:prstGeom prst="rect">
            <a:avLst/>
          </a:prstGeom>
        </p:spPr>
        <p:txBody>
          <a:bodyPr anchor="ctr">
            <a:normAutofit/>
          </a:bodyPr>
          <a:lstStyle>
            <a:extLst/>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fld id="{440B69D2-C542-490C-BA28-13A34E79BEF2}" type="datetimeFigureOut">
              <a:rPr lang="zh-CN" altLang="en-US" smtClean="0"/>
              <a:pPr>
                <a:defRPr/>
              </a:pPr>
              <a:t>2009-12-1</a:t>
            </a:fld>
            <a:endParaRPr lang="zh-CN" altLang="en-US"/>
          </a:p>
        </p:txBody>
      </p:sp>
      <p:sp>
        <p:nvSpPr>
          <p:cNvPr id="10" name="页脚占位符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zh-CN" altLang="en-US"/>
          </a:p>
        </p:txBody>
      </p:sp>
      <p:sp>
        <p:nvSpPr>
          <p:cNvPr id="22" name="灯片编号占位符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34892D4F-B103-469F-84D2-DF16F6464B35}" type="slidenum">
              <a:rPr lang="zh-CN" altLang="en-US" smtClean="0"/>
              <a:pPr>
                <a:defRPr/>
              </a:pPr>
              <a:t>‹#›</a:t>
            </a:fld>
            <a:endParaRPr lang="zh-CN" altLang="en-US"/>
          </a:p>
        </p:txBody>
      </p:sp>
      <p:sp>
        <p:nvSpPr>
          <p:cNvPr id="15" name="矩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chart" Target="../charts/chart11.xml"/></Relationships>
</file>

<file path=ppt/slides/_rels/slide13.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4.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p:txBody>
          <a:bodyPr>
            <a:noAutofit/>
          </a:bodyPr>
          <a:lstStyle/>
          <a:p>
            <a:pPr eaLnBrk="1" hangingPunct="1"/>
            <a:r>
              <a:rPr lang="en-US" altLang="zh-CN" sz="4000" dirty="0" smtClean="0">
                <a:latin typeface="Times New Roman" pitchFamily="18" charset="0"/>
                <a:cs typeface="Times New Roman" pitchFamily="18" charset="0"/>
              </a:rPr>
              <a:t>Characterization of C</a:t>
            </a:r>
            <a:r>
              <a:rPr lang="en-US" altLang="zh-CN" sz="4000" baseline="30000" dirty="0" smtClean="0">
                <a:latin typeface="Times New Roman" pitchFamily="18" charset="0"/>
                <a:cs typeface="Times New Roman" pitchFamily="18" charset="0"/>
              </a:rPr>
              <a:t>2</a:t>
            </a:r>
            <a:r>
              <a:rPr lang="en-US" altLang="zh-CN" sz="4000" dirty="0" smtClean="0">
                <a:latin typeface="Times New Roman" pitchFamily="18" charset="0"/>
                <a:cs typeface="Times New Roman" pitchFamily="18" charset="0"/>
              </a:rPr>
              <a:t>MOS Flip-Flop in Sub-Threshold Region</a:t>
            </a:r>
            <a:endParaRPr lang="zh-CN" altLang="en-US" sz="4000" dirty="0" smtClean="0">
              <a:latin typeface="Times New Roman" pitchFamily="18" charset="0"/>
              <a:cs typeface="Times New Roman" pitchFamily="18" charset="0"/>
            </a:endParaRPr>
          </a:p>
        </p:txBody>
      </p:sp>
      <p:sp>
        <p:nvSpPr>
          <p:cNvPr id="3" name="副标题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en-US" altLang="zh-CN" dirty="0" smtClean="0"/>
          </a:p>
          <a:p>
            <a:pPr eaLnBrk="1" fontAlgn="auto" hangingPunct="1">
              <a:spcAft>
                <a:spcPts val="0"/>
              </a:spcAft>
              <a:buFont typeface="Arial" pitchFamily="34" charset="0"/>
              <a:buNone/>
              <a:defRPr/>
            </a:pPr>
            <a:r>
              <a:rPr lang="en-US" altLang="zh-CN" dirty="0" err="1" smtClean="0">
                <a:latin typeface="Times New Roman" pitchFamily="18" charset="0"/>
                <a:cs typeface="Times New Roman" pitchFamily="18" charset="0"/>
              </a:rPr>
              <a:t>Baile</a:t>
            </a:r>
            <a:r>
              <a:rPr lang="en-US" altLang="zh-CN" dirty="0" smtClean="0">
                <a:latin typeface="Times New Roman" pitchFamily="18" charset="0"/>
                <a:cs typeface="Times New Roman" pitchFamily="18" charset="0"/>
              </a:rPr>
              <a:t> Chen, </a:t>
            </a:r>
            <a:r>
              <a:rPr lang="en-US" altLang="zh-CN" dirty="0" err="1" smtClean="0">
                <a:latin typeface="Times New Roman" pitchFamily="18" charset="0"/>
                <a:cs typeface="Times New Roman" pitchFamily="18" charset="0"/>
              </a:rPr>
              <a:t>Keye</a:t>
            </a:r>
            <a:r>
              <a:rPr lang="en-US" altLang="zh-CN" dirty="0" smtClean="0">
                <a:latin typeface="Times New Roman" pitchFamily="18" charset="0"/>
                <a:cs typeface="Times New Roman" pitchFamily="18" charset="0"/>
              </a:rPr>
              <a:t> Sun</a:t>
            </a:r>
            <a:endParaRPr lang="zh-CN" alt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normAutofit/>
          </a:bodyPr>
          <a:lstStyle/>
          <a:p>
            <a:r>
              <a:rPr lang="en-US" altLang="zh-CN" sz="3600" dirty="0" smtClean="0">
                <a:latin typeface="Times New Roman" pitchFamily="18" charset="0"/>
                <a:cs typeface="Times New Roman" pitchFamily="18" charset="0"/>
              </a:rPr>
              <a:t>Turning Knobs - </a:t>
            </a:r>
            <a:r>
              <a:rPr lang="en-US" altLang="zh-CN" sz="3600" dirty="0" err="1" smtClean="0">
                <a:latin typeface="Times New Roman" pitchFamily="18" charset="0"/>
                <a:cs typeface="Times New Roman" pitchFamily="18" charset="0"/>
              </a:rPr>
              <a:t>Vdd</a:t>
            </a:r>
            <a:endParaRPr lang="zh-CN" altLang="en-US" sz="3600" dirty="0">
              <a:latin typeface="Times New Roman" pitchFamily="18" charset="0"/>
              <a:cs typeface="Times New Roman" pitchFamily="18" charset="0"/>
            </a:endParaRPr>
          </a:p>
        </p:txBody>
      </p:sp>
      <p:sp>
        <p:nvSpPr>
          <p:cNvPr id="11" name="内容占位符 10"/>
          <p:cNvSpPr>
            <a:spLocks noGrp="1"/>
          </p:cNvSpPr>
          <p:nvPr>
            <p:ph sz="half" idx="1"/>
          </p:nvPr>
        </p:nvSpPr>
        <p:spPr/>
        <p:txBody>
          <a:bodyPr/>
          <a:lstStyle/>
          <a:p>
            <a:endParaRPr lang="zh-CN" altLang="en-US"/>
          </a:p>
        </p:txBody>
      </p:sp>
      <p:sp>
        <p:nvSpPr>
          <p:cNvPr id="12" name="内容占位符 11"/>
          <p:cNvSpPr>
            <a:spLocks noGrp="1"/>
          </p:cNvSpPr>
          <p:nvPr>
            <p:ph sz="half" idx="2"/>
          </p:nvPr>
        </p:nvSpPr>
        <p:spPr/>
        <p:txBody>
          <a:bodyPr/>
          <a:lstStyle/>
          <a:p>
            <a:endParaRPr lang="zh-CN" altLang="en-US"/>
          </a:p>
        </p:txBody>
      </p:sp>
      <p:graphicFrame>
        <p:nvGraphicFramePr>
          <p:cNvPr id="9" name="图表 8"/>
          <p:cNvGraphicFramePr/>
          <p:nvPr/>
        </p:nvGraphicFramePr>
        <p:xfrm>
          <a:off x="428596" y="1571612"/>
          <a:ext cx="4071966" cy="450059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图表 9"/>
          <p:cNvGraphicFramePr/>
          <p:nvPr/>
        </p:nvGraphicFramePr>
        <p:xfrm>
          <a:off x="4643438" y="1571612"/>
          <a:ext cx="4071966" cy="457203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normAutofit fontScale="90000"/>
          </a:bodyPr>
          <a:lstStyle/>
          <a:p>
            <a:r>
              <a:rPr lang="en-US" altLang="zh-CN" sz="3600" dirty="0" smtClean="0">
                <a:latin typeface="Times New Roman" pitchFamily="18" charset="0"/>
                <a:cs typeface="Times New Roman" pitchFamily="18" charset="0"/>
              </a:rPr>
              <a:t>Failure Prob. VS </a:t>
            </a:r>
            <a:r>
              <a:rPr lang="en-US" altLang="zh-CN" sz="3600" dirty="0" err="1" smtClean="0">
                <a:latin typeface="Times New Roman" pitchFamily="18" charset="0"/>
                <a:cs typeface="Times New Roman" pitchFamily="18" charset="0"/>
              </a:rPr>
              <a:t>Vdd</a:t>
            </a:r>
            <a:r>
              <a:rPr lang="en-US" altLang="zh-CN" sz="3600" dirty="0" smtClean="0">
                <a:latin typeface="Times New Roman" pitchFamily="18" charset="0"/>
                <a:cs typeface="Times New Roman" pitchFamily="18" charset="0"/>
              </a:rPr>
              <a:t> for Different Sizes</a:t>
            </a:r>
            <a:endParaRPr lang="zh-CN" altLang="en-US" sz="3600" dirty="0">
              <a:latin typeface="Times New Roman" pitchFamily="18" charset="0"/>
              <a:cs typeface="Times New Roman" pitchFamily="18" charset="0"/>
            </a:endParaRPr>
          </a:p>
        </p:txBody>
      </p:sp>
      <p:sp>
        <p:nvSpPr>
          <p:cNvPr id="9" name="内容占位符 8"/>
          <p:cNvSpPr>
            <a:spLocks noGrp="1"/>
          </p:cNvSpPr>
          <p:nvPr>
            <p:ph sz="half" idx="1"/>
          </p:nvPr>
        </p:nvSpPr>
        <p:spPr>
          <a:xfrm>
            <a:off x="214282" y="1571612"/>
            <a:ext cx="3571900" cy="4554551"/>
          </a:xfrm>
        </p:spPr>
        <p:txBody>
          <a:bodyPr>
            <a:normAutofit/>
          </a:bodyPr>
          <a:lstStyle/>
          <a:p>
            <a:pPr>
              <a:buFont typeface="Wingdings" pitchFamily="2" charset="2"/>
              <a:buChar char="l"/>
            </a:pPr>
            <a:r>
              <a:rPr lang="en-US" altLang="zh-CN" sz="2000" dirty="0" smtClean="0">
                <a:latin typeface="Times New Roman" pitchFamily="18" charset="0"/>
                <a:cs typeface="Times New Roman" pitchFamily="18" charset="0"/>
              </a:rPr>
              <a:t>65:65 circuits has higher failure probability than 130:130 circuits due to larger effects of process variation on smaller size devices.</a:t>
            </a:r>
          </a:p>
          <a:p>
            <a:pPr>
              <a:buFont typeface="Wingdings" pitchFamily="2" charset="2"/>
              <a:buChar char="l"/>
            </a:pPr>
            <a:r>
              <a:rPr lang="en-US" altLang="zh-CN" sz="2000" dirty="0" smtClean="0">
                <a:latin typeface="Times New Roman" pitchFamily="18" charset="0"/>
                <a:cs typeface="Times New Roman" pitchFamily="18" charset="0"/>
              </a:rPr>
              <a:t>Unbalanced PMOS and NMOS circuit shows higher failure probability possibly because of unbalanced effects of variation on weak and strong devices.</a:t>
            </a:r>
            <a:endParaRPr lang="zh-CN" altLang="en-US" sz="2000" dirty="0">
              <a:latin typeface="Times New Roman" pitchFamily="18" charset="0"/>
              <a:cs typeface="Times New Roman" pitchFamily="18" charset="0"/>
            </a:endParaRPr>
          </a:p>
        </p:txBody>
      </p:sp>
      <p:sp>
        <p:nvSpPr>
          <p:cNvPr id="10" name="内容占位符 9"/>
          <p:cNvSpPr>
            <a:spLocks noGrp="1"/>
          </p:cNvSpPr>
          <p:nvPr>
            <p:ph sz="half" idx="2"/>
          </p:nvPr>
        </p:nvSpPr>
        <p:spPr/>
        <p:txBody>
          <a:bodyPr/>
          <a:lstStyle/>
          <a:p>
            <a:endParaRPr lang="zh-CN" altLang="en-US"/>
          </a:p>
        </p:txBody>
      </p:sp>
      <p:graphicFrame>
        <p:nvGraphicFramePr>
          <p:cNvPr id="6" name="图表 5"/>
          <p:cNvGraphicFramePr/>
          <p:nvPr/>
        </p:nvGraphicFramePr>
        <p:xfrm>
          <a:off x="3786182" y="1357298"/>
          <a:ext cx="5357818" cy="528641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smtClean="0">
                <a:latin typeface="Times New Roman" pitchFamily="18" charset="0"/>
                <a:cs typeface="Times New Roman" pitchFamily="18" charset="0"/>
              </a:rPr>
              <a:t>Turning Knobs - Size</a:t>
            </a:r>
            <a:endParaRPr lang="zh-CN" altLang="en-US" sz="2800" dirty="0">
              <a:latin typeface="Times New Roman" pitchFamily="18" charset="0"/>
              <a:cs typeface="Times New Roman" pitchFamily="18" charset="0"/>
            </a:endParaRPr>
          </a:p>
        </p:txBody>
      </p:sp>
      <p:pic>
        <p:nvPicPr>
          <p:cNvPr id="5" name="内容占位符 4" descr="C2MOS size change.bmp"/>
          <p:cNvPicPr>
            <a:picLocks noGrp="1" noChangeAspect="1"/>
          </p:cNvPicPr>
          <p:nvPr>
            <p:ph sz="half" idx="1"/>
          </p:nvPr>
        </p:nvPicPr>
        <p:blipFill>
          <a:blip r:embed="rId2" cstate="print"/>
          <a:stretch>
            <a:fillRect/>
          </a:stretch>
        </p:blipFill>
        <p:spPr>
          <a:xfrm>
            <a:off x="1071538" y="1214422"/>
            <a:ext cx="4143404" cy="2178208"/>
          </a:xfrm>
        </p:spPr>
      </p:pic>
      <p:sp>
        <p:nvSpPr>
          <p:cNvPr id="4" name="内容占位符 3"/>
          <p:cNvSpPr>
            <a:spLocks noGrp="1"/>
          </p:cNvSpPr>
          <p:nvPr>
            <p:ph sz="half" idx="2"/>
          </p:nvPr>
        </p:nvSpPr>
        <p:spPr/>
        <p:txBody>
          <a:bodyPr/>
          <a:lstStyle/>
          <a:p>
            <a:endParaRPr lang="zh-CN" altLang="en-US"/>
          </a:p>
        </p:txBody>
      </p:sp>
      <p:graphicFrame>
        <p:nvGraphicFramePr>
          <p:cNvPr id="6" name="图表 5"/>
          <p:cNvGraphicFramePr/>
          <p:nvPr/>
        </p:nvGraphicFramePr>
        <p:xfrm>
          <a:off x="0" y="3286124"/>
          <a:ext cx="4448175" cy="314327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图表 6"/>
          <p:cNvGraphicFramePr/>
          <p:nvPr/>
        </p:nvGraphicFramePr>
        <p:xfrm>
          <a:off x="4500562" y="2357430"/>
          <a:ext cx="4500594" cy="3429024"/>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en-US" altLang="zh-CN" sz="3600" dirty="0" smtClean="0">
                <a:latin typeface="Times New Roman" pitchFamily="18" charset="0"/>
                <a:cs typeface="Times New Roman" pitchFamily="18" charset="0"/>
              </a:rPr>
              <a:t>Energy – Delay Relationship</a:t>
            </a:r>
            <a:endParaRPr lang="zh-CN" altLang="en-US" sz="3600" dirty="0">
              <a:latin typeface="Times New Roman" pitchFamily="18" charset="0"/>
              <a:cs typeface="Times New Roman" pitchFamily="18" charset="0"/>
            </a:endParaRPr>
          </a:p>
        </p:txBody>
      </p:sp>
      <p:sp>
        <p:nvSpPr>
          <p:cNvPr id="9" name="内容占位符 8"/>
          <p:cNvSpPr>
            <a:spLocks noGrp="1"/>
          </p:cNvSpPr>
          <p:nvPr>
            <p:ph sz="half" idx="1"/>
          </p:nvPr>
        </p:nvSpPr>
        <p:spPr/>
        <p:txBody>
          <a:bodyPr/>
          <a:lstStyle/>
          <a:p>
            <a:r>
              <a:rPr lang="en-US" altLang="zh-CN" sz="2000" dirty="0" smtClean="0">
                <a:latin typeface="Times New Roman" pitchFamily="18" charset="0"/>
                <a:cs typeface="Times New Roman" pitchFamily="18" charset="0"/>
              </a:rPr>
              <a:t>Size has smaller effect compared with </a:t>
            </a:r>
            <a:r>
              <a:rPr lang="en-US" altLang="zh-CN" sz="2000" dirty="0" err="1" smtClean="0">
                <a:latin typeface="Times New Roman" pitchFamily="18" charset="0"/>
                <a:cs typeface="Times New Roman" pitchFamily="18" charset="0"/>
              </a:rPr>
              <a:t>Vdd</a:t>
            </a:r>
            <a:r>
              <a:rPr lang="en-US" altLang="zh-CN" sz="2000" dirty="0" smtClean="0">
                <a:latin typeface="Times New Roman" pitchFamily="18" charset="0"/>
                <a:cs typeface="Times New Roman" pitchFamily="18" charset="0"/>
              </a:rPr>
              <a:t> effect since the former has only linear effect while the latter has exponential effect.</a:t>
            </a:r>
            <a:endParaRPr lang="zh-CN" altLang="en-US" sz="2000" dirty="0">
              <a:latin typeface="Times New Roman" pitchFamily="18" charset="0"/>
              <a:cs typeface="Times New Roman" pitchFamily="18" charset="0"/>
            </a:endParaRPr>
          </a:p>
        </p:txBody>
      </p:sp>
      <p:sp>
        <p:nvSpPr>
          <p:cNvPr id="10" name="内容占位符 9"/>
          <p:cNvSpPr>
            <a:spLocks noGrp="1"/>
          </p:cNvSpPr>
          <p:nvPr>
            <p:ph sz="half" idx="2"/>
          </p:nvPr>
        </p:nvSpPr>
        <p:spPr/>
        <p:txBody>
          <a:bodyPr/>
          <a:lstStyle/>
          <a:p>
            <a:endParaRPr lang="zh-CN" altLang="en-US"/>
          </a:p>
        </p:txBody>
      </p:sp>
      <p:graphicFrame>
        <p:nvGraphicFramePr>
          <p:cNvPr id="7" name="图表 6"/>
          <p:cNvGraphicFramePr/>
          <p:nvPr/>
        </p:nvGraphicFramePr>
        <p:xfrm>
          <a:off x="4286248" y="1785926"/>
          <a:ext cx="4857752" cy="435771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smtClean="0">
                <a:latin typeface="Times New Roman" pitchFamily="18" charset="0"/>
                <a:cs typeface="Times New Roman" pitchFamily="18" charset="0"/>
              </a:rPr>
              <a:t>Conclusion</a:t>
            </a:r>
            <a:endParaRPr lang="zh-CN" altLang="en-US" sz="3600" dirty="0">
              <a:latin typeface="Times New Roman" pitchFamily="18" charset="0"/>
              <a:cs typeface="Times New Roman" pitchFamily="18" charset="0"/>
            </a:endParaRPr>
          </a:p>
        </p:txBody>
      </p:sp>
      <p:sp>
        <p:nvSpPr>
          <p:cNvPr id="5" name="内容占位符 4"/>
          <p:cNvSpPr>
            <a:spLocks noGrp="1"/>
          </p:cNvSpPr>
          <p:nvPr>
            <p:ph idx="1"/>
          </p:nvPr>
        </p:nvSpPr>
        <p:spPr/>
        <p:txBody>
          <a:bodyPr/>
          <a:lstStyle/>
          <a:p>
            <a:r>
              <a:rPr lang="en-US" altLang="zh-CN" sz="2000" dirty="0" smtClean="0">
                <a:latin typeface="Times New Roman" pitchFamily="18" charset="0"/>
                <a:cs typeface="Times New Roman" pitchFamily="18" charset="0"/>
              </a:rPr>
              <a:t>A timing model for FF operating at sub-threshold voltages has been used to characterize C</a:t>
            </a:r>
            <a:r>
              <a:rPr lang="en-US" altLang="zh-CN" sz="2000" baseline="30000" dirty="0" smtClean="0">
                <a:latin typeface="Times New Roman" pitchFamily="18" charset="0"/>
                <a:cs typeface="Times New Roman" pitchFamily="18" charset="0"/>
              </a:rPr>
              <a:t>2</a:t>
            </a:r>
            <a:r>
              <a:rPr lang="en-US" altLang="zh-CN" sz="2000" dirty="0" smtClean="0">
                <a:latin typeface="Times New Roman" pitchFamily="18" charset="0"/>
                <a:cs typeface="Times New Roman" pitchFamily="18" charset="0"/>
              </a:rPr>
              <a:t>MOS Flip-Flop.</a:t>
            </a:r>
          </a:p>
          <a:p>
            <a:r>
              <a:rPr lang="en-US" altLang="zh-CN" sz="2000" dirty="0" smtClean="0">
                <a:latin typeface="Times New Roman" pitchFamily="18" charset="0"/>
                <a:cs typeface="Times New Roman" pitchFamily="18" charset="0"/>
              </a:rPr>
              <a:t>It has been shown that optimum-timing design should be replaced by reliability-driven design for </a:t>
            </a:r>
            <a:r>
              <a:rPr lang="en-US" altLang="zh-CN" sz="2000" dirty="0" err="1" smtClean="0">
                <a:latin typeface="Times New Roman" pitchFamily="18" charset="0"/>
                <a:cs typeface="Times New Roman" pitchFamily="18" charset="0"/>
              </a:rPr>
              <a:t>subthreshold</a:t>
            </a:r>
            <a:r>
              <a:rPr lang="en-US" altLang="zh-CN" sz="2000" dirty="0" smtClean="0">
                <a:latin typeface="Times New Roman" pitchFamily="18" charset="0"/>
                <a:cs typeface="Times New Roman" pitchFamily="18" charset="0"/>
              </a:rPr>
              <a:t> Flip-Flops.</a:t>
            </a:r>
          </a:p>
          <a:p>
            <a:r>
              <a:rPr lang="en-US" altLang="zh-CN" sz="2000" dirty="0" smtClean="0">
                <a:latin typeface="Times New Roman" pitchFamily="18" charset="0"/>
                <a:cs typeface="Times New Roman" pitchFamily="18" charset="0"/>
              </a:rPr>
              <a:t> Size has minor effect on the performance while </a:t>
            </a:r>
            <a:r>
              <a:rPr lang="en-US" altLang="zh-CN" sz="2000" dirty="0" err="1" smtClean="0">
                <a:latin typeface="Times New Roman" pitchFamily="18" charset="0"/>
                <a:cs typeface="Times New Roman" pitchFamily="18" charset="0"/>
              </a:rPr>
              <a:t>Vdd</a:t>
            </a:r>
            <a:r>
              <a:rPr lang="en-US" altLang="zh-CN" sz="2000" dirty="0" smtClean="0">
                <a:latin typeface="Times New Roman" pitchFamily="18" charset="0"/>
                <a:cs typeface="Times New Roman" pitchFamily="18" charset="0"/>
              </a:rPr>
              <a:t> has large effect on performance due to its exponential character in current equation.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smtClean="0">
                <a:latin typeface="Times New Roman" pitchFamily="18" charset="0"/>
                <a:cs typeface="Times New Roman" pitchFamily="18" charset="0"/>
              </a:rPr>
              <a:t>References</a:t>
            </a:r>
            <a:endParaRPr lang="zh-CN" altLang="en-US" sz="3600" dirty="0">
              <a:latin typeface="Times New Roman" pitchFamily="18" charset="0"/>
              <a:cs typeface="Times New Roman" pitchFamily="18" charset="0"/>
            </a:endParaRPr>
          </a:p>
        </p:txBody>
      </p:sp>
      <p:sp>
        <p:nvSpPr>
          <p:cNvPr id="3" name="内容占位符 2"/>
          <p:cNvSpPr>
            <a:spLocks noGrp="1"/>
          </p:cNvSpPr>
          <p:nvPr>
            <p:ph idx="1"/>
          </p:nvPr>
        </p:nvSpPr>
        <p:spPr/>
        <p:txBody>
          <a:bodyPr>
            <a:normAutofit/>
          </a:bodyPr>
          <a:lstStyle/>
          <a:p>
            <a:pPr lvl="0"/>
            <a:r>
              <a:rPr lang="en-US" altLang="zh-CN" sz="1800" dirty="0" err="1">
                <a:latin typeface="Times New Roman" pitchFamily="18" charset="0"/>
                <a:cs typeface="Times New Roman" pitchFamily="18" charset="0"/>
              </a:rPr>
              <a:t>Niklas</a:t>
            </a:r>
            <a:r>
              <a:rPr lang="en-US" altLang="zh-CN" sz="1800" dirty="0">
                <a:latin typeface="Times New Roman" pitchFamily="18" charset="0"/>
                <a:cs typeface="Times New Roman" pitchFamily="18" charset="0"/>
              </a:rPr>
              <a:t> </a:t>
            </a:r>
            <a:r>
              <a:rPr lang="en-US" altLang="zh-CN" sz="1800" dirty="0" err="1">
                <a:latin typeface="Times New Roman" pitchFamily="18" charset="0"/>
                <a:cs typeface="Times New Roman" pitchFamily="18" charset="0"/>
              </a:rPr>
              <a:t>Lotze</a:t>
            </a:r>
            <a:r>
              <a:rPr lang="en-US" altLang="zh-CN" sz="1800" dirty="0">
                <a:latin typeface="Times New Roman" pitchFamily="18" charset="0"/>
                <a:cs typeface="Times New Roman" pitchFamily="18" charset="0"/>
              </a:rPr>
              <a:t>, </a:t>
            </a:r>
            <a:r>
              <a:rPr lang="en-US" altLang="zh-CN" sz="1800" dirty="0" err="1">
                <a:latin typeface="Times New Roman" pitchFamily="18" charset="0"/>
                <a:cs typeface="Times New Roman" pitchFamily="18" charset="0"/>
              </a:rPr>
              <a:t>Maurits</a:t>
            </a:r>
            <a:r>
              <a:rPr lang="en-US" altLang="zh-CN" sz="1800" dirty="0">
                <a:latin typeface="Times New Roman" pitchFamily="18" charset="0"/>
                <a:cs typeface="Times New Roman" pitchFamily="18" charset="0"/>
              </a:rPr>
              <a:t> </a:t>
            </a:r>
            <a:r>
              <a:rPr lang="en-US" altLang="zh-CN" sz="1800" dirty="0" err="1">
                <a:latin typeface="Times New Roman" pitchFamily="18" charset="0"/>
                <a:cs typeface="Times New Roman" pitchFamily="18" charset="0"/>
              </a:rPr>
              <a:t>Ortmanns</a:t>
            </a:r>
            <a:r>
              <a:rPr lang="en-US" altLang="zh-CN" sz="1800" dirty="0">
                <a:latin typeface="Times New Roman" pitchFamily="18" charset="0"/>
                <a:cs typeface="Times New Roman" pitchFamily="18" charset="0"/>
              </a:rPr>
              <a:t>, </a:t>
            </a:r>
            <a:r>
              <a:rPr lang="en-US" altLang="zh-CN" sz="1800" dirty="0" err="1">
                <a:latin typeface="Times New Roman" pitchFamily="18" charset="0"/>
                <a:cs typeface="Times New Roman" pitchFamily="18" charset="0"/>
              </a:rPr>
              <a:t>Yiannos</a:t>
            </a:r>
            <a:r>
              <a:rPr lang="en-US" altLang="zh-CN" sz="1800" dirty="0">
                <a:latin typeface="Times New Roman" pitchFamily="18" charset="0"/>
                <a:cs typeface="Times New Roman" pitchFamily="18" charset="0"/>
              </a:rPr>
              <a:t> </a:t>
            </a:r>
            <a:r>
              <a:rPr lang="en-US" altLang="zh-CN" sz="1800" dirty="0" err="1">
                <a:latin typeface="Times New Roman" pitchFamily="18" charset="0"/>
                <a:cs typeface="Times New Roman" pitchFamily="18" charset="0"/>
              </a:rPr>
              <a:t>Manoli</a:t>
            </a:r>
            <a:r>
              <a:rPr lang="en-US" altLang="zh-CN" sz="1800" dirty="0">
                <a:latin typeface="Times New Roman" pitchFamily="18" charset="0"/>
                <a:cs typeface="Times New Roman" pitchFamily="18" charset="0"/>
              </a:rPr>
              <a:t>, </a:t>
            </a:r>
            <a:r>
              <a:rPr lang="en-US" altLang="zh-CN" sz="1800" dirty="0" smtClean="0">
                <a:latin typeface="Times New Roman" pitchFamily="18" charset="0"/>
                <a:cs typeface="Times New Roman" pitchFamily="18" charset="0"/>
              </a:rPr>
              <a:t>“Variability </a:t>
            </a:r>
            <a:r>
              <a:rPr lang="en-US" altLang="zh-CN" sz="1800" dirty="0">
                <a:latin typeface="Times New Roman" pitchFamily="18" charset="0"/>
                <a:cs typeface="Times New Roman" pitchFamily="18" charset="0"/>
              </a:rPr>
              <a:t>of Flip-Flop Timing at Sub-Threshold </a:t>
            </a:r>
            <a:r>
              <a:rPr lang="en-US" altLang="zh-CN" sz="1800" dirty="0" smtClean="0">
                <a:latin typeface="Times New Roman" pitchFamily="18" charset="0"/>
                <a:cs typeface="Times New Roman" pitchFamily="18" charset="0"/>
              </a:rPr>
              <a:t>Voltages”,</a:t>
            </a:r>
            <a:r>
              <a:rPr lang="en-US" altLang="zh-CN" sz="1800" b="1" dirty="0" smtClean="0">
                <a:latin typeface="Times New Roman" pitchFamily="18" charset="0"/>
                <a:cs typeface="Times New Roman" pitchFamily="18" charset="0"/>
              </a:rPr>
              <a:t> </a:t>
            </a:r>
            <a:r>
              <a:rPr lang="en-US" altLang="zh-CN" sz="1800" dirty="0">
                <a:latin typeface="Times New Roman" pitchFamily="18" charset="0"/>
                <a:cs typeface="Times New Roman" pitchFamily="18" charset="0"/>
              </a:rPr>
              <a:t>International Symposium on Low Power Electronics and </a:t>
            </a:r>
            <a:r>
              <a:rPr lang="en-US" altLang="zh-CN" sz="1800" dirty="0" smtClean="0">
                <a:latin typeface="Times New Roman" pitchFamily="18" charset="0"/>
                <a:cs typeface="Times New Roman" pitchFamily="18" charset="0"/>
              </a:rPr>
              <a:t>Design</a:t>
            </a:r>
          </a:p>
          <a:p>
            <a:r>
              <a:rPr lang="en-US" altLang="zh-CN" sz="1800" dirty="0" err="1">
                <a:latin typeface="Times New Roman" pitchFamily="18" charset="0"/>
                <a:cs typeface="Times New Roman" pitchFamily="18" charset="0"/>
              </a:rPr>
              <a:t>Dejan</a:t>
            </a:r>
            <a:r>
              <a:rPr lang="en-US" altLang="zh-CN" sz="1800" dirty="0">
                <a:latin typeface="Times New Roman" pitchFamily="18" charset="0"/>
                <a:cs typeface="Times New Roman" pitchFamily="18" charset="0"/>
              </a:rPr>
              <a:t> </a:t>
            </a:r>
            <a:r>
              <a:rPr lang="en-US" altLang="zh-CN" sz="1800" dirty="0" err="1">
                <a:latin typeface="Times New Roman" pitchFamily="18" charset="0"/>
                <a:cs typeface="Times New Roman" pitchFamily="18" charset="0"/>
              </a:rPr>
              <a:t>Markovic</a:t>
            </a:r>
            <a:r>
              <a:rPr lang="en-US" altLang="zh-CN" sz="1800" dirty="0">
                <a:latin typeface="Times New Roman" pitchFamily="18" charset="0"/>
                <a:cs typeface="Times New Roman" pitchFamily="18" charset="0"/>
              </a:rPr>
              <a:t>, </a:t>
            </a:r>
            <a:r>
              <a:rPr lang="en-US" altLang="zh-CN" sz="1800" dirty="0" err="1">
                <a:latin typeface="Times New Roman" pitchFamily="18" charset="0"/>
                <a:cs typeface="Times New Roman" pitchFamily="18" charset="0"/>
              </a:rPr>
              <a:t>Borivoje</a:t>
            </a:r>
            <a:r>
              <a:rPr lang="en-US" altLang="zh-CN" sz="1800" dirty="0">
                <a:latin typeface="Times New Roman" pitchFamily="18" charset="0"/>
                <a:cs typeface="Times New Roman" pitchFamily="18" charset="0"/>
              </a:rPr>
              <a:t> </a:t>
            </a:r>
            <a:r>
              <a:rPr lang="en-US" altLang="zh-CN" sz="1800" dirty="0" err="1">
                <a:latin typeface="Times New Roman" pitchFamily="18" charset="0"/>
                <a:cs typeface="Times New Roman" pitchFamily="18" charset="0"/>
              </a:rPr>
              <a:t>Nikolic</a:t>
            </a:r>
            <a:r>
              <a:rPr lang="en-US" altLang="zh-CN" sz="1800" dirty="0">
                <a:latin typeface="Times New Roman" pitchFamily="18" charset="0"/>
                <a:cs typeface="Times New Roman" pitchFamily="18" charset="0"/>
              </a:rPr>
              <a:t>, Robert W. </a:t>
            </a:r>
            <a:r>
              <a:rPr lang="en-US" altLang="zh-CN" sz="1800" dirty="0" err="1">
                <a:latin typeface="Times New Roman" pitchFamily="18" charset="0"/>
                <a:cs typeface="Times New Roman" pitchFamily="18" charset="0"/>
              </a:rPr>
              <a:t>Brodersen</a:t>
            </a:r>
            <a:r>
              <a:rPr lang="en-US" altLang="zh-CN" sz="1800" dirty="0">
                <a:latin typeface="Times New Roman" pitchFamily="18" charset="0"/>
                <a:cs typeface="Times New Roman" pitchFamily="18" charset="0"/>
              </a:rPr>
              <a:t>, </a:t>
            </a:r>
            <a:r>
              <a:rPr lang="en-US" altLang="zh-CN" sz="1800" dirty="0" smtClean="0">
                <a:latin typeface="Times New Roman" pitchFamily="18" charset="0"/>
                <a:cs typeface="Times New Roman" pitchFamily="18" charset="0"/>
              </a:rPr>
              <a:t>“Analysis </a:t>
            </a:r>
            <a:r>
              <a:rPr lang="en-US" altLang="zh-CN" sz="1800" dirty="0">
                <a:latin typeface="Times New Roman" pitchFamily="18" charset="0"/>
                <a:cs typeface="Times New Roman" pitchFamily="18" charset="0"/>
              </a:rPr>
              <a:t>and Design of Low-Energy </a:t>
            </a:r>
            <a:r>
              <a:rPr lang="en-US" altLang="zh-CN" sz="1800" dirty="0" smtClean="0">
                <a:latin typeface="Times New Roman" pitchFamily="18" charset="0"/>
                <a:cs typeface="Times New Roman" pitchFamily="18" charset="0"/>
              </a:rPr>
              <a:t>Flip-Flop”, </a:t>
            </a:r>
            <a:r>
              <a:rPr lang="en-US" altLang="zh-CN" sz="1800" dirty="0">
                <a:latin typeface="Times New Roman" pitchFamily="18" charset="0"/>
                <a:cs typeface="Times New Roman" pitchFamily="18" charset="0"/>
              </a:rPr>
              <a:t>Low Power Electronics and Design, International Symposium on, 2001</a:t>
            </a:r>
            <a:r>
              <a:rPr lang="en-US" altLang="zh-CN" sz="1800" dirty="0" smtClean="0">
                <a:latin typeface="Times New Roman" pitchFamily="18" charset="0"/>
                <a:cs typeface="Times New Roman" pitchFamily="18" charset="0"/>
              </a:rPr>
              <a:t>.</a:t>
            </a:r>
          </a:p>
          <a:p>
            <a:r>
              <a:rPr lang="en-US" altLang="zh-CN" sz="1800" dirty="0" smtClean="0">
                <a:latin typeface="Times New Roman" pitchFamily="18" charset="0"/>
                <a:cs typeface="Times New Roman" pitchFamily="18" charset="0"/>
              </a:rPr>
              <a:t>Vladimir </a:t>
            </a:r>
            <a:r>
              <a:rPr lang="en-US" altLang="zh-CN" sz="1800" dirty="0" err="1" smtClean="0">
                <a:latin typeface="Times New Roman" pitchFamily="18" charset="0"/>
                <a:cs typeface="Times New Roman" pitchFamily="18" charset="0"/>
              </a:rPr>
              <a:t>Stojanovic</a:t>
            </a:r>
            <a:r>
              <a:rPr lang="en-US" altLang="zh-CN" sz="1800" dirty="0" smtClean="0">
                <a:latin typeface="Times New Roman" pitchFamily="18" charset="0"/>
                <a:cs typeface="Times New Roman" pitchFamily="18" charset="0"/>
              </a:rPr>
              <a:t>, </a:t>
            </a:r>
            <a:r>
              <a:rPr lang="en-US" altLang="zh-CN" sz="1800" dirty="0" err="1" smtClean="0">
                <a:latin typeface="Times New Roman" pitchFamily="18" charset="0"/>
                <a:cs typeface="Times New Roman" pitchFamily="18" charset="0"/>
              </a:rPr>
              <a:t>Vojin</a:t>
            </a:r>
            <a:r>
              <a:rPr lang="en-US" altLang="zh-CN" sz="1800" dirty="0" smtClean="0">
                <a:latin typeface="Times New Roman" pitchFamily="18" charset="0"/>
                <a:cs typeface="Times New Roman" pitchFamily="18" charset="0"/>
              </a:rPr>
              <a:t> G. </a:t>
            </a:r>
            <a:r>
              <a:rPr lang="en-US" altLang="zh-CN" sz="1800" dirty="0" err="1" smtClean="0">
                <a:latin typeface="Times New Roman" pitchFamily="18" charset="0"/>
                <a:cs typeface="Times New Roman" pitchFamily="18" charset="0"/>
              </a:rPr>
              <a:t>Oklabdzija</a:t>
            </a:r>
            <a:r>
              <a:rPr lang="en-US" altLang="zh-CN" sz="1800" dirty="0" smtClean="0">
                <a:latin typeface="Times New Roman" pitchFamily="18" charset="0"/>
                <a:cs typeface="Times New Roman" pitchFamily="18" charset="0"/>
              </a:rPr>
              <a:t>, “Comparative Analysis of Master-Slave Latches and Flip-Flops for High-Performance and Low-Power Systems”, IEEE Journal of Solid-State Circuits, Vol. 34, NO.4</a:t>
            </a:r>
            <a:endParaRPr lang="zh-CN" altLang="zh-CN" sz="1800" dirty="0">
              <a:latin typeface="Times New Roman" pitchFamily="18" charset="0"/>
              <a:cs typeface="Times New Roman" pitchFamily="18" charset="0"/>
            </a:endParaRPr>
          </a:p>
          <a:p>
            <a:r>
              <a:rPr lang="en-US" altLang="zh-CN" sz="1800" dirty="0">
                <a:latin typeface="Times New Roman" pitchFamily="18" charset="0"/>
                <a:cs typeface="Times New Roman" pitchFamily="18" charset="0"/>
              </a:rPr>
              <a:t>Alice Wang, Benton H. Calhoun, and </a:t>
            </a:r>
            <a:r>
              <a:rPr lang="en-US" altLang="zh-CN" sz="1800" dirty="0" err="1">
                <a:latin typeface="Times New Roman" pitchFamily="18" charset="0"/>
                <a:cs typeface="Times New Roman" pitchFamily="18" charset="0"/>
              </a:rPr>
              <a:t>Anantha</a:t>
            </a:r>
            <a:r>
              <a:rPr lang="en-US" altLang="zh-CN" sz="1800" dirty="0">
                <a:latin typeface="Times New Roman" pitchFamily="18" charset="0"/>
                <a:cs typeface="Times New Roman" pitchFamily="18" charset="0"/>
              </a:rPr>
              <a:t> P. </a:t>
            </a:r>
            <a:r>
              <a:rPr lang="en-US" altLang="zh-CN" sz="1800" dirty="0" err="1">
                <a:latin typeface="Times New Roman" pitchFamily="18" charset="0"/>
                <a:cs typeface="Times New Roman" pitchFamily="18" charset="0"/>
              </a:rPr>
              <a:t>Chandrakasan</a:t>
            </a:r>
            <a:r>
              <a:rPr lang="en-US" altLang="zh-CN" sz="1800" dirty="0">
                <a:latin typeface="Times New Roman" pitchFamily="18" charset="0"/>
                <a:cs typeface="Times New Roman" pitchFamily="18" charset="0"/>
              </a:rPr>
              <a:t>, “</a:t>
            </a:r>
            <a:r>
              <a:rPr lang="en-US" altLang="zh-CN" sz="1800" i="1" dirty="0" err="1">
                <a:latin typeface="Times New Roman" pitchFamily="18" charset="0"/>
                <a:cs typeface="Times New Roman" pitchFamily="18" charset="0"/>
              </a:rPr>
              <a:t>Subthreshold</a:t>
            </a:r>
            <a:r>
              <a:rPr lang="en-US" altLang="zh-CN" sz="1800" i="1" dirty="0">
                <a:latin typeface="Times New Roman" pitchFamily="18" charset="0"/>
                <a:cs typeface="Times New Roman" pitchFamily="18" charset="0"/>
              </a:rPr>
              <a:t> Design for Ultra-Low Power System.”</a:t>
            </a:r>
            <a:r>
              <a:rPr lang="en-US" altLang="zh-CN" sz="1800" dirty="0">
                <a:latin typeface="Times New Roman" pitchFamily="18" charset="0"/>
                <a:cs typeface="Times New Roman" pitchFamily="18" charset="0"/>
              </a:rPr>
              <a:t> Springer</a:t>
            </a:r>
            <a:r>
              <a:rPr lang="en-US" altLang="zh-CN" sz="1800" dirty="0" smtClean="0">
                <a:latin typeface="Times New Roman" pitchFamily="18" charset="0"/>
                <a:cs typeface="Times New Roman" pitchFamily="18" charset="0"/>
              </a:rPr>
              <a:t>.</a:t>
            </a:r>
          </a:p>
          <a:p>
            <a:r>
              <a:rPr lang="en-US" altLang="zh-CN" sz="1800" dirty="0">
                <a:latin typeface="Times New Roman" pitchFamily="18" charset="0"/>
                <a:cs typeface="Times New Roman" pitchFamily="18" charset="0"/>
              </a:rPr>
              <a:t>A. Wang and A. </a:t>
            </a:r>
            <a:r>
              <a:rPr lang="en-US" altLang="zh-CN" sz="1800" dirty="0" err="1">
                <a:latin typeface="Times New Roman" pitchFamily="18" charset="0"/>
                <a:cs typeface="Times New Roman" pitchFamily="18" charset="0"/>
              </a:rPr>
              <a:t>Chandrakasan</a:t>
            </a:r>
            <a:r>
              <a:rPr lang="en-US" altLang="zh-CN" sz="1800" dirty="0">
                <a:latin typeface="Times New Roman" pitchFamily="18" charset="0"/>
                <a:cs typeface="Times New Roman" pitchFamily="18" charset="0"/>
              </a:rPr>
              <a:t>, “Modeling and Sizing for Minimum Energy Operation in </a:t>
            </a:r>
            <a:r>
              <a:rPr lang="en-US" altLang="zh-CN" sz="1800" dirty="0" err="1">
                <a:latin typeface="Times New Roman" pitchFamily="18" charset="0"/>
                <a:cs typeface="Times New Roman" pitchFamily="18" charset="0"/>
              </a:rPr>
              <a:t>Subthreshold</a:t>
            </a:r>
            <a:r>
              <a:rPr lang="en-US" altLang="zh-CN" sz="1800" dirty="0">
                <a:latin typeface="Times New Roman" pitchFamily="18" charset="0"/>
                <a:cs typeface="Times New Roman" pitchFamily="18" charset="0"/>
              </a:rPr>
              <a:t> Circuit,” JSSC </a:t>
            </a:r>
            <a:r>
              <a:rPr lang="en-US" altLang="zh-CN" sz="1800" dirty="0" err="1">
                <a:latin typeface="Times New Roman" pitchFamily="18" charset="0"/>
                <a:cs typeface="Times New Roman" pitchFamily="18" charset="0"/>
              </a:rPr>
              <a:t>Vol</a:t>
            </a:r>
            <a:r>
              <a:rPr lang="en-US" altLang="zh-CN" sz="1800" dirty="0">
                <a:latin typeface="Times New Roman" pitchFamily="18" charset="0"/>
                <a:cs typeface="Times New Roman" pitchFamily="18" charset="0"/>
              </a:rPr>
              <a:t> 40 No 9 pp 1178-1786</a:t>
            </a:r>
            <a:r>
              <a:rPr lang="en-US" altLang="zh-CN" sz="1800" dirty="0" smtClean="0">
                <a:latin typeface="Times New Roman" pitchFamily="18" charset="0"/>
                <a:cs typeface="Times New Roman" pitchFamily="18" charset="0"/>
              </a:rPr>
              <a:t>.</a:t>
            </a:r>
            <a:endParaRPr lang="zh-CN" altLang="zh-CN"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smtClean="0">
                <a:latin typeface="Times New Roman" pitchFamily="18" charset="0"/>
                <a:cs typeface="Times New Roman" pitchFamily="18" charset="0"/>
              </a:rPr>
              <a:t>Outline</a:t>
            </a:r>
            <a:endParaRPr lang="zh-CN" altLang="en-US" sz="3600" dirty="0">
              <a:latin typeface="Times New Roman" pitchFamily="18" charset="0"/>
              <a:cs typeface="Times New Roman" pitchFamily="18" charset="0"/>
            </a:endParaRPr>
          </a:p>
        </p:txBody>
      </p:sp>
      <p:sp>
        <p:nvSpPr>
          <p:cNvPr id="3" name="内容占位符 2"/>
          <p:cNvSpPr>
            <a:spLocks noGrp="1"/>
          </p:cNvSpPr>
          <p:nvPr>
            <p:ph idx="1"/>
          </p:nvPr>
        </p:nvSpPr>
        <p:spPr/>
        <p:txBody>
          <a:bodyPr/>
          <a:lstStyle/>
          <a:p>
            <a:r>
              <a:rPr lang="en-US" altLang="zh-CN" sz="2800" dirty="0" smtClean="0">
                <a:latin typeface="Times New Roman" pitchFamily="18" charset="0"/>
                <a:cs typeface="Times New Roman" pitchFamily="18" charset="0"/>
              </a:rPr>
              <a:t>Motivation</a:t>
            </a:r>
          </a:p>
          <a:p>
            <a:r>
              <a:rPr lang="en-US" altLang="zh-CN" sz="2800" dirty="0" smtClean="0">
                <a:latin typeface="Times New Roman" pitchFamily="18" charset="0"/>
                <a:cs typeface="Times New Roman" pitchFamily="18" charset="0"/>
              </a:rPr>
              <a:t>Energy &amp; Delay Comparison of 4 types of Flip-Flops</a:t>
            </a:r>
          </a:p>
          <a:p>
            <a:r>
              <a:rPr lang="en-US" altLang="zh-CN" sz="2800" dirty="0" smtClean="0">
                <a:latin typeface="Times New Roman" pitchFamily="18" charset="0"/>
                <a:cs typeface="Times New Roman" pitchFamily="18" charset="0"/>
              </a:rPr>
              <a:t>Timing characterization of C</a:t>
            </a:r>
            <a:r>
              <a:rPr lang="en-US" altLang="zh-CN" sz="2800" baseline="30000" dirty="0" smtClean="0">
                <a:latin typeface="Times New Roman" pitchFamily="18" charset="0"/>
                <a:cs typeface="Times New Roman" pitchFamily="18" charset="0"/>
              </a:rPr>
              <a:t>2</a:t>
            </a:r>
            <a:r>
              <a:rPr lang="en-US" altLang="zh-CN" sz="2800" dirty="0" smtClean="0">
                <a:latin typeface="Times New Roman" pitchFamily="18" charset="0"/>
                <a:cs typeface="Times New Roman" pitchFamily="18" charset="0"/>
              </a:rPr>
              <a:t>MOS</a:t>
            </a:r>
          </a:p>
          <a:p>
            <a:r>
              <a:rPr lang="en-US" altLang="zh-CN" sz="2800" dirty="0" err="1" smtClean="0">
                <a:latin typeface="Times New Roman" pitchFamily="18" charset="0"/>
                <a:cs typeface="Times New Roman" pitchFamily="18" charset="0"/>
              </a:rPr>
              <a:t>Vdd</a:t>
            </a:r>
            <a:r>
              <a:rPr lang="en-US" altLang="zh-CN" sz="2800" dirty="0" smtClean="0">
                <a:latin typeface="Times New Roman" pitchFamily="18" charset="0"/>
                <a:cs typeface="Times New Roman" pitchFamily="18" charset="0"/>
              </a:rPr>
              <a:t> &amp; Size Effects</a:t>
            </a:r>
          </a:p>
          <a:p>
            <a:r>
              <a:rPr lang="en-US" altLang="zh-CN" sz="2800" dirty="0" smtClean="0">
                <a:latin typeface="Times New Roman" pitchFamily="18" charset="0"/>
                <a:cs typeface="Times New Roman" pitchFamily="18" charset="0"/>
              </a:rPr>
              <a:t>Conclusion</a:t>
            </a:r>
          </a:p>
          <a:p>
            <a:r>
              <a:rPr lang="en-US" altLang="zh-CN" sz="2800" dirty="0" smtClean="0">
                <a:latin typeface="Times New Roman" pitchFamily="18" charset="0"/>
                <a:cs typeface="Times New Roman" pitchFamily="18" charset="0"/>
              </a:rPr>
              <a:t>References</a:t>
            </a:r>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normAutofit/>
          </a:bodyPr>
          <a:lstStyle/>
          <a:p>
            <a:pPr eaLnBrk="1" hangingPunct="1"/>
            <a:r>
              <a:rPr lang="en-US" altLang="zh-CN" sz="3600" dirty="0" smtClean="0">
                <a:latin typeface="Times New Roman" pitchFamily="18" charset="0"/>
                <a:cs typeface="Times New Roman" pitchFamily="18" charset="0"/>
              </a:rPr>
              <a:t>Motivation</a:t>
            </a:r>
            <a:endParaRPr lang="zh-CN" altLang="en-US" sz="3600" dirty="0" smtClean="0">
              <a:latin typeface="Times New Roman" pitchFamily="18" charset="0"/>
              <a:cs typeface="Times New Roman" pitchFamily="18" charset="0"/>
            </a:endParaRPr>
          </a:p>
        </p:txBody>
      </p:sp>
      <p:sp>
        <p:nvSpPr>
          <p:cNvPr id="4099" name="内容占位符 2"/>
          <p:cNvSpPr>
            <a:spLocks noGrp="1"/>
          </p:cNvSpPr>
          <p:nvPr>
            <p:ph idx="1"/>
          </p:nvPr>
        </p:nvSpPr>
        <p:spPr>
          <a:xfrm>
            <a:off x="1435608" y="1447800"/>
            <a:ext cx="7498080" cy="4981596"/>
          </a:xfrm>
        </p:spPr>
        <p:txBody>
          <a:bodyPr>
            <a:noAutofit/>
          </a:bodyPr>
          <a:lstStyle/>
          <a:p>
            <a:pPr eaLnBrk="1" hangingPunct="1"/>
            <a:r>
              <a:rPr lang="en-US" altLang="zh-CN" sz="2800" dirty="0" smtClean="0">
                <a:latin typeface="Times New Roman" pitchFamily="18" charset="0"/>
                <a:cs typeface="Times New Roman" pitchFamily="18" charset="0"/>
              </a:rPr>
              <a:t>Sub-threshold circuits are one of the solution to the ultra-low energy systems while Flip-Flops are essential timing blocks in digital circuits.</a:t>
            </a:r>
          </a:p>
          <a:p>
            <a:pPr eaLnBrk="1" hangingPunct="1"/>
            <a:r>
              <a:rPr lang="en-US" altLang="zh-CN" sz="2800" dirty="0" err="1" smtClean="0">
                <a:latin typeface="Times New Roman" pitchFamily="18" charset="0"/>
                <a:cs typeface="Times New Roman" pitchFamily="18" charset="0"/>
              </a:rPr>
              <a:t>t</a:t>
            </a:r>
            <a:r>
              <a:rPr lang="en-US" altLang="zh-CN" sz="2800" baseline="-25000" dirty="0" err="1" smtClean="0">
                <a:latin typeface="Times New Roman" pitchFamily="18" charset="0"/>
                <a:cs typeface="Times New Roman" pitchFamily="18" charset="0"/>
              </a:rPr>
              <a:t>su</a:t>
            </a:r>
            <a:r>
              <a:rPr lang="en-US" altLang="zh-CN" sz="2800" dirty="0" smtClean="0">
                <a:latin typeface="Times New Roman" pitchFamily="18" charset="0"/>
                <a:cs typeface="Times New Roman" pitchFamily="18" charset="0"/>
              </a:rPr>
              <a:t>, </a:t>
            </a:r>
            <a:r>
              <a:rPr lang="en-US" altLang="zh-CN" sz="2800" dirty="0" err="1" smtClean="0">
                <a:latin typeface="Times New Roman" pitchFamily="18" charset="0"/>
                <a:cs typeface="Times New Roman" pitchFamily="18" charset="0"/>
              </a:rPr>
              <a:t>t</a:t>
            </a:r>
            <a:r>
              <a:rPr lang="en-US" altLang="zh-CN" sz="2800" baseline="-25000" dirty="0" err="1" smtClean="0">
                <a:latin typeface="Times New Roman" pitchFamily="18" charset="0"/>
                <a:cs typeface="Times New Roman" pitchFamily="18" charset="0"/>
              </a:rPr>
              <a:t>hold</a:t>
            </a:r>
            <a:r>
              <a:rPr lang="en-US" altLang="zh-CN" sz="2800" dirty="0" smtClean="0">
                <a:latin typeface="Times New Roman" pitchFamily="18" charset="0"/>
                <a:cs typeface="Times New Roman" pitchFamily="18" charset="0"/>
              </a:rPr>
              <a:t>, </a:t>
            </a:r>
            <a:r>
              <a:rPr lang="en-US" altLang="zh-CN" sz="2800" dirty="0" err="1" smtClean="0">
                <a:latin typeface="Times New Roman" pitchFamily="18" charset="0"/>
                <a:cs typeface="Times New Roman" pitchFamily="18" charset="0"/>
              </a:rPr>
              <a:t>t</a:t>
            </a:r>
            <a:r>
              <a:rPr lang="en-US" altLang="zh-CN" sz="2800" baseline="-25000" dirty="0" err="1" smtClean="0">
                <a:latin typeface="Times New Roman" pitchFamily="18" charset="0"/>
                <a:cs typeface="Times New Roman" pitchFamily="18" charset="0"/>
              </a:rPr>
              <a:t>c</a:t>
            </a:r>
            <a:r>
              <a:rPr lang="en-US" altLang="zh-CN" sz="2800" baseline="-25000" dirty="0" smtClean="0">
                <a:latin typeface="Times New Roman" pitchFamily="18" charset="0"/>
                <a:cs typeface="Times New Roman" pitchFamily="18" charset="0"/>
              </a:rPr>
              <a:t>-q</a:t>
            </a:r>
            <a:r>
              <a:rPr lang="en-US" altLang="zh-CN" sz="2800" dirty="0" smtClean="0">
                <a:latin typeface="Times New Roman" pitchFamily="18" charset="0"/>
                <a:cs typeface="Times New Roman" pitchFamily="18" charset="0"/>
              </a:rPr>
              <a:t> are affected by process variation. </a:t>
            </a:r>
          </a:p>
          <a:p>
            <a:pPr eaLnBrk="1" hangingPunct="1"/>
            <a:r>
              <a:rPr lang="en-US" altLang="zh-CN" sz="2800" dirty="0" smtClean="0">
                <a:latin typeface="Times New Roman" pitchFamily="18" charset="0"/>
                <a:cs typeface="Times New Roman" pitchFamily="18" charset="0"/>
              </a:rPr>
              <a:t>Timing &amp; energy characterization of sub-threshold Flip-Flops should be done to get the correct design of Flip-Flops.</a:t>
            </a:r>
            <a:endParaRPr lang="zh-CN" altLang="en-US"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normAutofit/>
          </a:bodyPr>
          <a:lstStyle/>
          <a:p>
            <a:pPr eaLnBrk="1" hangingPunct="1"/>
            <a:r>
              <a:rPr lang="en-US" altLang="zh-CN" sz="3600" dirty="0" smtClean="0">
                <a:latin typeface="Times New Roman" pitchFamily="18" charset="0"/>
                <a:cs typeface="Times New Roman" pitchFamily="18" charset="0"/>
              </a:rPr>
              <a:t>Motivation</a:t>
            </a:r>
            <a:endParaRPr lang="zh-CN" altLang="en-US" sz="3600" dirty="0" smtClean="0">
              <a:latin typeface="Times New Roman" pitchFamily="18" charset="0"/>
              <a:cs typeface="Times New Roman" pitchFamily="18" charset="0"/>
            </a:endParaRPr>
          </a:p>
        </p:txBody>
      </p:sp>
      <p:sp>
        <p:nvSpPr>
          <p:cNvPr id="6147" name="内容占位符 2"/>
          <p:cNvSpPr>
            <a:spLocks noGrp="1"/>
          </p:cNvSpPr>
          <p:nvPr>
            <p:ph idx="1"/>
          </p:nvPr>
        </p:nvSpPr>
        <p:spPr/>
        <p:txBody>
          <a:bodyPr/>
          <a:lstStyle/>
          <a:p>
            <a:r>
              <a:rPr lang="en-US" altLang="zh-CN" sz="2400" dirty="0" smtClean="0">
                <a:latin typeface="Times New Roman" pitchFamily="18" charset="0"/>
                <a:cs typeface="Times New Roman" pitchFamily="18" charset="0"/>
              </a:rPr>
              <a:t>C</a:t>
            </a:r>
            <a:r>
              <a:rPr lang="en-US" altLang="zh-CN" sz="2400" baseline="30000" dirty="0" smtClean="0">
                <a:latin typeface="Times New Roman" pitchFamily="18" charset="0"/>
                <a:cs typeface="Times New Roman" pitchFamily="18" charset="0"/>
              </a:rPr>
              <a:t>2</a:t>
            </a:r>
            <a:r>
              <a:rPr lang="en-US" altLang="zh-CN" sz="2400" dirty="0" smtClean="0">
                <a:latin typeface="Times New Roman" pitchFamily="18" charset="0"/>
                <a:cs typeface="Times New Roman" pitchFamily="18" charset="0"/>
              </a:rPr>
              <a:t>MOS FF is one of the promising FFs in sub-threshold circuits.</a:t>
            </a:r>
            <a:endParaRPr lang="zh-CN" altLang="en-US" sz="2400" dirty="0" smtClean="0">
              <a:latin typeface="Times New Roman" pitchFamily="18" charset="0"/>
              <a:cs typeface="Times New Roman" pitchFamily="18" charset="0"/>
            </a:endParaRPr>
          </a:p>
          <a:p>
            <a:pPr eaLnBrk="1" hangingPunct="1"/>
            <a:endParaRPr lang="zh-CN" altLang="en-US" dirty="0" smtClean="0"/>
          </a:p>
        </p:txBody>
      </p:sp>
      <p:pic>
        <p:nvPicPr>
          <p:cNvPr id="6148" name="Picture 3"/>
          <p:cNvPicPr>
            <a:picLocks noChangeAspect="1" noChangeArrowheads="1"/>
          </p:cNvPicPr>
          <p:nvPr/>
        </p:nvPicPr>
        <p:blipFill>
          <a:blip r:embed="rId2" cstate="print"/>
          <a:srcRect/>
          <a:stretch>
            <a:fillRect/>
          </a:stretch>
        </p:blipFill>
        <p:spPr bwMode="auto">
          <a:xfrm>
            <a:off x="1071538" y="2428868"/>
            <a:ext cx="7613650" cy="4000510"/>
          </a:xfrm>
          <a:prstGeom prst="rect">
            <a:avLst/>
          </a:prstGeom>
          <a:noFill/>
          <a:ln w="9525">
            <a:noFill/>
            <a:miter lim="800000"/>
            <a:headEnd/>
            <a:tailEnd/>
          </a:ln>
        </p:spPr>
      </p:pic>
      <p:sp>
        <p:nvSpPr>
          <p:cNvPr id="18" name="椭圆 17"/>
          <p:cNvSpPr/>
          <p:nvPr/>
        </p:nvSpPr>
        <p:spPr>
          <a:xfrm>
            <a:off x="2714612" y="2643182"/>
            <a:ext cx="571500" cy="2428875"/>
          </a:xfrm>
          <a:prstGeom prst="ellipse">
            <a:avLst/>
          </a:prstGeom>
          <a:solidFill>
            <a:schemeClr val="accent1">
              <a:alpha val="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p:cNvSpPr/>
          <p:nvPr/>
        </p:nvSpPr>
        <p:spPr>
          <a:xfrm>
            <a:off x="3214678" y="3643314"/>
            <a:ext cx="571500" cy="2143125"/>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21" name="曲线连接符 20"/>
          <p:cNvCxnSpPr/>
          <p:nvPr/>
        </p:nvCxnSpPr>
        <p:spPr>
          <a:xfrm rot="5400000">
            <a:off x="2571736" y="5143512"/>
            <a:ext cx="642937" cy="642938"/>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曲线连接符 26"/>
          <p:cNvCxnSpPr/>
          <p:nvPr/>
        </p:nvCxnSpPr>
        <p:spPr>
          <a:xfrm flipV="1">
            <a:off x="3143240" y="2357430"/>
            <a:ext cx="571500" cy="500063"/>
          </a:xfrm>
          <a:prstGeom prst="curvedConnector3">
            <a:avLst>
              <a:gd name="adj1" fmla="val 50000"/>
            </a:avLst>
          </a:prstGeom>
          <a:ln>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6153" name="TextBox 32"/>
          <p:cNvSpPr txBox="1">
            <a:spLocks noChangeArrowheads="1"/>
          </p:cNvSpPr>
          <p:nvPr/>
        </p:nvSpPr>
        <p:spPr bwMode="auto">
          <a:xfrm>
            <a:off x="3714744" y="2143116"/>
            <a:ext cx="2143140" cy="369332"/>
          </a:xfrm>
          <a:prstGeom prst="rect">
            <a:avLst/>
          </a:prstGeom>
          <a:noFill/>
          <a:ln w="9525">
            <a:noFill/>
            <a:miter lim="800000"/>
            <a:headEnd/>
            <a:tailEnd/>
          </a:ln>
        </p:spPr>
        <p:txBody>
          <a:bodyPr wrap="square">
            <a:spAutoFit/>
          </a:bodyPr>
          <a:lstStyle/>
          <a:p>
            <a:r>
              <a:rPr lang="en-US" altLang="zh-CN" dirty="0">
                <a:latin typeface="Times New Roman" pitchFamily="18" charset="0"/>
                <a:cs typeface="Times New Roman" pitchFamily="18" charset="0"/>
              </a:rPr>
              <a:t>Prevent CLK overlap</a:t>
            </a:r>
            <a:endParaRPr lang="zh-CN" altLang="en-US" dirty="0">
              <a:latin typeface="Times New Roman" pitchFamily="18" charset="0"/>
              <a:cs typeface="Times New Roman" pitchFamily="18" charset="0"/>
            </a:endParaRPr>
          </a:p>
        </p:txBody>
      </p:sp>
      <p:sp>
        <p:nvSpPr>
          <p:cNvPr id="6154" name="TextBox 33"/>
          <p:cNvSpPr txBox="1">
            <a:spLocks noChangeArrowheads="1"/>
          </p:cNvSpPr>
          <p:nvPr/>
        </p:nvSpPr>
        <p:spPr bwMode="auto">
          <a:xfrm>
            <a:off x="2285984" y="5857892"/>
            <a:ext cx="2501900" cy="369887"/>
          </a:xfrm>
          <a:prstGeom prst="rect">
            <a:avLst/>
          </a:prstGeom>
          <a:noFill/>
          <a:ln w="9525">
            <a:noFill/>
            <a:miter lim="800000"/>
            <a:headEnd/>
            <a:tailEnd/>
          </a:ln>
        </p:spPr>
        <p:txBody>
          <a:bodyPr wrap="none">
            <a:spAutoFit/>
          </a:bodyPr>
          <a:lstStyle/>
          <a:p>
            <a:r>
              <a:rPr lang="en-US" altLang="zh-CN" dirty="0">
                <a:latin typeface="Times New Roman" pitchFamily="18" charset="0"/>
                <a:cs typeface="Times New Roman" pitchFamily="18" charset="0"/>
              </a:rPr>
              <a:t>Eliminate  ratio problem</a:t>
            </a:r>
            <a:endParaRPr lang="zh-CN" altLang="en-US" dirty="0">
              <a:latin typeface="Times New Roman" pitchFamily="18" charset="0"/>
              <a:cs typeface="Times New Roman" pitchFamily="18" charset="0"/>
            </a:endParaRPr>
          </a:p>
        </p:txBody>
      </p:sp>
      <p:sp>
        <p:nvSpPr>
          <p:cNvPr id="35" name="椭圆 34"/>
          <p:cNvSpPr/>
          <p:nvPr/>
        </p:nvSpPr>
        <p:spPr>
          <a:xfrm>
            <a:off x="5929322" y="3857628"/>
            <a:ext cx="500062" cy="200025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37" name="曲线连接符 36"/>
          <p:cNvCxnSpPr/>
          <p:nvPr/>
        </p:nvCxnSpPr>
        <p:spPr>
          <a:xfrm rot="10800000" flipV="1">
            <a:off x="4786314" y="5143512"/>
            <a:ext cx="1141413" cy="827088"/>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5429256" y="2857496"/>
            <a:ext cx="428625" cy="2071688"/>
          </a:xfrm>
          <a:prstGeom prst="ellipse">
            <a:avLst/>
          </a:prstGeom>
          <a:solidFill>
            <a:schemeClr val="accent1">
              <a:alpha val="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4" name="曲线连接符 43"/>
          <p:cNvCxnSpPr/>
          <p:nvPr/>
        </p:nvCxnSpPr>
        <p:spPr>
          <a:xfrm rot="16200000" flipV="1">
            <a:off x="5179224" y="2536024"/>
            <a:ext cx="428625" cy="357188"/>
          </a:xfrm>
          <a:prstGeom prst="curvedConnector3">
            <a:avLst>
              <a:gd name="adj1" fmla="val 50000"/>
            </a:avLst>
          </a:prstGeom>
          <a:ln>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52" name="椭圆 51"/>
          <p:cNvSpPr/>
          <p:nvPr/>
        </p:nvSpPr>
        <p:spPr>
          <a:xfrm>
            <a:off x="2714612" y="3786190"/>
            <a:ext cx="571500" cy="914400"/>
          </a:xfrm>
          <a:prstGeom prst="ellipse">
            <a:avLst/>
          </a:prstGeom>
          <a:solidFill>
            <a:srgbClr val="FF0000">
              <a:alpha val="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4" name="曲线连接符 53"/>
          <p:cNvCxnSpPr/>
          <p:nvPr/>
        </p:nvCxnSpPr>
        <p:spPr>
          <a:xfrm rot="10800000" flipV="1">
            <a:off x="1857356" y="4572008"/>
            <a:ext cx="950482" cy="500068"/>
          </a:xfrm>
          <a:prstGeom prst="curvedConnector3">
            <a:avLst>
              <a:gd name="adj1" fmla="val 50000"/>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161" name="TextBox 60"/>
          <p:cNvSpPr txBox="1">
            <a:spLocks noChangeArrowheads="1"/>
          </p:cNvSpPr>
          <p:nvPr/>
        </p:nvSpPr>
        <p:spPr bwMode="auto">
          <a:xfrm>
            <a:off x="214282" y="4929198"/>
            <a:ext cx="1981200" cy="923925"/>
          </a:xfrm>
          <a:prstGeom prst="rect">
            <a:avLst/>
          </a:prstGeom>
          <a:noFill/>
          <a:ln w="9525">
            <a:noFill/>
            <a:miter lim="800000"/>
            <a:headEnd/>
            <a:tailEnd/>
          </a:ln>
        </p:spPr>
        <p:txBody>
          <a:bodyPr>
            <a:spAutoFit/>
          </a:bodyPr>
          <a:lstStyle/>
          <a:p>
            <a:r>
              <a:rPr lang="en-US" altLang="zh-CN" dirty="0">
                <a:latin typeface="Times New Roman" pitchFamily="18" charset="0"/>
                <a:cs typeface="Times New Roman" pitchFamily="18" charset="0"/>
              </a:rPr>
              <a:t>Stack effect to reduce </a:t>
            </a:r>
            <a:r>
              <a:rPr lang="en-US" altLang="zh-CN" dirty="0" err="1">
                <a:latin typeface="Times New Roman" pitchFamily="18" charset="0"/>
                <a:cs typeface="Times New Roman" pitchFamily="18" charset="0"/>
              </a:rPr>
              <a:t>I</a:t>
            </a:r>
            <a:r>
              <a:rPr lang="en-US" altLang="zh-CN" baseline="-25000" dirty="0" err="1">
                <a:latin typeface="Times New Roman" pitchFamily="18" charset="0"/>
                <a:cs typeface="Times New Roman" pitchFamily="18" charset="0"/>
              </a:rPr>
              <a:t>off</a:t>
            </a:r>
            <a:r>
              <a:rPr lang="en-US" altLang="zh-CN" baseline="-25000" dirty="0">
                <a:latin typeface="Times New Roman" pitchFamily="18" charset="0"/>
                <a:cs typeface="Times New Roman" pitchFamily="18" charset="0"/>
              </a:rPr>
              <a:t> </a:t>
            </a:r>
            <a:r>
              <a:rPr lang="en-US" altLang="zh-CN" dirty="0">
                <a:latin typeface="Times New Roman" pitchFamily="18" charset="0"/>
                <a:cs typeface="Times New Roman" pitchFamily="18" charset="0"/>
              </a:rPr>
              <a:t> , thus increasing I</a:t>
            </a:r>
            <a:r>
              <a:rPr lang="en-US" altLang="zh-CN" baseline="-25000" dirty="0">
                <a:latin typeface="Times New Roman" pitchFamily="18" charset="0"/>
                <a:cs typeface="Times New Roman" pitchFamily="18" charset="0"/>
              </a:rPr>
              <a:t>on</a:t>
            </a:r>
            <a:r>
              <a:rPr lang="en-US" altLang="zh-CN" dirty="0">
                <a:latin typeface="Times New Roman" pitchFamily="18" charset="0"/>
                <a:cs typeface="Times New Roman" pitchFamily="18" charset="0"/>
              </a:rPr>
              <a:t>/</a:t>
            </a:r>
            <a:r>
              <a:rPr lang="en-US" altLang="zh-CN" dirty="0" err="1">
                <a:latin typeface="Times New Roman" pitchFamily="18" charset="0"/>
                <a:cs typeface="Times New Roman" pitchFamily="18" charset="0"/>
              </a:rPr>
              <a:t>I</a:t>
            </a:r>
            <a:r>
              <a:rPr lang="en-US" altLang="zh-CN" baseline="-25000" dirty="0" err="1">
                <a:latin typeface="Times New Roman" pitchFamily="18" charset="0"/>
                <a:cs typeface="Times New Roman" pitchFamily="18" charset="0"/>
              </a:rPr>
              <a:t>off</a:t>
            </a:r>
            <a:endParaRPr lang="zh-CN" altLang="en-US" baseline="-25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normAutofit/>
          </a:bodyPr>
          <a:lstStyle/>
          <a:p>
            <a:pPr eaLnBrk="1" hangingPunct="1"/>
            <a:r>
              <a:rPr lang="en-US" altLang="zh-CN" sz="3200" dirty="0" smtClean="0">
                <a:latin typeface="Times New Roman" pitchFamily="18" charset="0"/>
                <a:cs typeface="Times New Roman" pitchFamily="18" charset="0"/>
              </a:rPr>
              <a:t>Energy &amp; Delay Comparison of 4 types of FFs</a:t>
            </a:r>
            <a:endParaRPr lang="zh-CN" altLang="en-US" sz="3200" dirty="0" smtClean="0">
              <a:latin typeface="Times New Roman" pitchFamily="18" charset="0"/>
              <a:cs typeface="Times New Roman" pitchFamily="18" charset="0"/>
            </a:endParaRPr>
          </a:p>
        </p:txBody>
      </p:sp>
      <p:sp>
        <p:nvSpPr>
          <p:cNvPr id="7171" name="内容占位符 2"/>
          <p:cNvSpPr>
            <a:spLocks noGrp="1"/>
          </p:cNvSpPr>
          <p:nvPr>
            <p:ph idx="1"/>
          </p:nvPr>
        </p:nvSpPr>
        <p:spPr>
          <a:xfrm>
            <a:off x="457200" y="1600200"/>
            <a:ext cx="8229600" cy="5114925"/>
          </a:xfrm>
        </p:spPr>
        <p:txBody>
          <a:bodyPr/>
          <a:lstStyle/>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r>
              <a:rPr lang="en-US" altLang="zh-CN" sz="2400" dirty="0" smtClean="0">
                <a:latin typeface="Times New Roman" pitchFamily="18" charset="0"/>
                <a:cs typeface="Times New Roman" pitchFamily="18" charset="0"/>
              </a:rPr>
              <a:t>                         TGFF                                           C</a:t>
            </a:r>
            <a:r>
              <a:rPr lang="en-US" altLang="zh-CN" sz="2400" baseline="30000" dirty="0" smtClean="0">
                <a:latin typeface="Times New Roman" pitchFamily="18" charset="0"/>
                <a:cs typeface="Times New Roman" pitchFamily="18" charset="0"/>
              </a:rPr>
              <a:t>2</a:t>
            </a:r>
            <a:r>
              <a:rPr lang="en-US" altLang="zh-CN" sz="2400" dirty="0" smtClean="0">
                <a:latin typeface="Times New Roman" pitchFamily="18" charset="0"/>
                <a:cs typeface="Times New Roman" pitchFamily="18" charset="0"/>
              </a:rPr>
              <a:t>MOS</a:t>
            </a: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r>
              <a:rPr lang="en-US" altLang="zh-CN" sz="2400" dirty="0" smtClean="0">
                <a:latin typeface="Times New Roman" pitchFamily="18" charset="0"/>
                <a:cs typeface="Times New Roman" pitchFamily="18" charset="0"/>
              </a:rPr>
              <a:t>                         HLFF                                            SDFF</a:t>
            </a: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endParaRPr lang="en-US" altLang="zh-CN" sz="2400" dirty="0" smtClean="0">
              <a:latin typeface="Times New Roman" pitchFamily="18" charset="0"/>
              <a:cs typeface="Times New Roman" pitchFamily="18" charset="0"/>
            </a:endParaRPr>
          </a:p>
          <a:p>
            <a:pPr eaLnBrk="1" hangingPunct="1">
              <a:buFont typeface="Arial" charset="0"/>
              <a:buNone/>
            </a:pPr>
            <a:endParaRPr lang="zh-CN" altLang="en-US" sz="2400" dirty="0" smtClean="0">
              <a:latin typeface="Times New Roman" pitchFamily="18" charset="0"/>
              <a:cs typeface="Times New Roman" pitchFamily="18" charset="0"/>
            </a:endParaRPr>
          </a:p>
        </p:txBody>
      </p:sp>
      <p:pic>
        <p:nvPicPr>
          <p:cNvPr id="7172" name="Picture 3"/>
          <p:cNvPicPr>
            <a:picLocks noChangeAspect="1" noChangeArrowheads="1"/>
          </p:cNvPicPr>
          <p:nvPr/>
        </p:nvPicPr>
        <p:blipFill>
          <a:blip r:embed="rId2" cstate="print"/>
          <a:srcRect/>
          <a:stretch>
            <a:fillRect/>
          </a:stretch>
        </p:blipFill>
        <p:spPr bwMode="auto">
          <a:xfrm>
            <a:off x="1357290" y="1643050"/>
            <a:ext cx="3584575" cy="1428750"/>
          </a:xfrm>
          <a:prstGeom prst="rect">
            <a:avLst/>
          </a:prstGeom>
          <a:noFill/>
          <a:ln w="9525">
            <a:noFill/>
            <a:miter lim="800000"/>
            <a:headEnd/>
            <a:tailEnd/>
          </a:ln>
        </p:spPr>
      </p:pic>
      <p:pic>
        <p:nvPicPr>
          <p:cNvPr id="7173" name="图片 8" descr="SDFF schematic.bmp"/>
          <p:cNvPicPr>
            <a:picLocks noChangeAspect="1"/>
          </p:cNvPicPr>
          <p:nvPr/>
        </p:nvPicPr>
        <p:blipFill>
          <a:blip r:embed="rId3" cstate="print"/>
          <a:srcRect/>
          <a:stretch>
            <a:fillRect/>
          </a:stretch>
        </p:blipFill>
        <p:spPr bwMode="auto">
          <a:xfrm>
            <a:off x="5572132" y="4143380"/>
            <a:ext cx="3352800" cy="1581150"/>
          </a:xfrm>
          <a:prstGeom prst="rect">
            <a:avLst/>
          </a:prstGeom>
          <a:noFill/>
          <a:ln w="9525">
            <a:noFill/>
            <a:miter lim="800000"/>
            <a:headEnd/>
            <a:tailEnd/>
          </a:ln>
        </p:spPr>
      </p:pic>
      <p:pic>
        <p:nvPicPr>
          <p:cNvPr id="7174" name="图片 9" descr="C2MOS.bmp"/>
          <p:cNvPicPr>
            <a:picLocks noChangeAspect="1"/>
          </p:cNvPicPr>
          <p:nvPr/>
        </p:nvPicPr>
        <p:blipFill>
          <a:blip r:embed="rId4" cstate="print"/>
          <a:srcRect/>
          <a:stretch>
            <a:fillRect/>
          </a:stretch>
        </p:blipFill>
        <p:spPr bwMode="auto">
          <a:xfrm>
            <a:off x="5214942" y="1428736"/>
            <a:ext cx="3714750" cy="2003425"/>
          </a:xfrm>
          <a:prstGeom prst="rect">
            <a:avLst/>
          </a:prstGeom>
          <a:noFill/>
          <a:ln w="9525">
            <a:noFill/>
            <a:miter lim="800000"/>
            <a:headEnd/>
            <a:tailEnd/>
          </a:ln>
        </p:spPr>
      </p:pic>
      <p:pic>
        <p:nvPicPr>
          <p:cNvPr id="7175" name="图片 6" descr="HLFF Schematic.jpg"/>
          <p:cNvPicPr>
            <a:picLocks noChangeAspect="1"/>
          </p:cNvPicPr>
          <p:nvPr/>
        </p:nvPicPr>
        <p:blipFill>
          <a:blip r:embed="rId5" cstate="print"/>
          <a:srcRect/>
          <a:stretch>
            <a:fillRect/>
          </a:stretch>
        </p:blipFill>
        <p:spPr bwMode="auto">
          <a:xfrm>
            <a:off x="1428728" y="3786190"/>
            <a:ext cx="3714750" cy="230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标题 1"/>
          <p:cNvSpPr>
            <a:spLocks noGrp="1"/>
          </p:cNvSpPr>
          <p:nvPr>
            <p:ph type="title"/>
          </p:nvPr>
        </p:nvSpPr>
        <p:spPr/>
        <p:txBody>
          <a:bodyPr>
            <a:normAutofit/>
          </a:bodyPr>
          <a:lstStyle/>
          <a:p>
            <a:pPr eaLnBrk="1" hangingPunct="1"/>
            <a:r>
              <a:rPr lang="en-US" altLang="zh-CN" sz="3600" dirty="0" smtClean="0">
                <a:latin typeface="Times New Roman" pitchFamily="18" charset="0"/>
                <a:cs typeface="Times New Roman" pitchFamily="18" charset="0"/>
              </a:rPr>
              <a:t>Comparison Results</a:t>
            </a:r>
            <a:endParaRPr lang="zh-CN" altLang="en-US" sz="3600" dirty="0" smtClean="0">
              <a:latin typeface="Times New Roman" pitchFamily="18" charset="0"/>
              <a:cs typeface="Times New Roman" pitchFamily="18" charset="0"/>
            </a:endParaRPr>
          </a:p>
        </p:txBody>
      </p:sp>
      <p:sp>
        <p:nvSpPr>
          <p:cNvPr id="7" name="内容占位符 6"/>
          <p:cNvSpPr>
            <a:spLocks noGrp="1"/>
          </p:cNvSpPr>
          <p:nvPr>
            <p:ph idx="1"/>
          </p:nvPr>
        </p:nvSpPr>
        <p:spPr/>
        <p:txBody>
          <a:bodyPr/>
          <a:lstStyle/>
          <a:p>
            <a:endParaRPr lang="zh-CN" altLang="en-US" dirty="0"/>
          </a:p>
        </p:txBody>
      </p:sp>
      <p:sp>
        <p:nvSpPr>
          <p:cNvPr id="1029" name="TextBox 6"/>
          <p:cNvSpPr txBox="1">
            <a:spLocks noChangeArrowheads="1"/>
          </p:cNvSpPr>
          <p:nvPr/>
        </p:nvSpPr>
        <p:spPr bwMode="auto">
          <a:xfrm>
            <a:off x="428596" y="3071810"/>
            <a:ext cx="3634328" cy="2308324"/>
          </a:xfrm>
          <a:prstGeom prst="rect">
            <a:avLst/>
          </a:prstGeom>
          <a:noFill/>
          <a:ln w="9525">
            <a:noFill/>
            <a:miter lim="800000"/>
            <a:headEnd/>
            <a:tailEnd/>
          </a:ln>
        </p:spPr>
        <p:txBody>
          <a:bodyPr wrap="none">
            <a:spAutoFit/>
          </a:bodyPr>
          <a:lstStyle/>
          <a:p>
            <a:pPr>
              <a:buFont typeface="Wingdings" pitchFamily="2" charset="2"/>
              <a:buChar char="l"/>
            </a:pPr>
            <a:r>
              <a:rPr lang="en-US" altLang="zh-CN" dirty="0" smtClean="0">
                <a:latin typeface="Times New Roman" pitchFamily="18" charset="0"/>
                <a:cs typeface="Times New Roman" pitchFamily="18" charset="0"/>
              </a:rPr>
              <a:t>Low </a:t>
            </a:r>
            <a:r>
              <a:rPr lang="en-US" altLang="zh-CN" dirty="0">
                <a:latin typeface="Times New Roman" pitchFamily="18" charset="0"/>
                <a:cs typeface="Times New Roman" pitchFamily="18" charset="0"/>
              </a:rPr>
              <a:t>power consumption compared</a:t>
            </a:r>
          </a:p>
          <a:p>
            <a:r>
              <a:rPr lang="en-US" altLang="zh-CN" dirty="0">
                <a:latin typeface="Times New Roman" pitchFamily="18" charset="0"/>
                <a:cs typeface="Times New Roman" pitchFamily="18" charset="0"/>
              </a:rPr>
              <a:t>with SDFF and </a:t>
            </a:r>
            <a:r>
              <a:rPr lang="en-US" altLang="zh-CN" dirty="0" smtClean="0">
                <a:latin typeface="Times New Roman" pitchFamily="18" charset="0"/>
                <a:cs typeface="Times New Roman" pitchFamily="18" charset="0"/>
              </a:rPr>
              <a:t>HLFF</a:t>
            </a:r>
            <a:endParaRPr lang="en-US" altLang="zh-CN" dirty="0">
              <a:latin typeface="Times New Roman" pitchFamily="18" charset="0"/>
              <a:cs typeface="Times New Roman" pitchFamily="18" charset="0"/>
            </a:endParaRPr>
          </a:p>
          <a:p>
            <a:pPr>
              <a:buFont typeface="Wingdings" pitchFamily="2" charset="2"/>
              <a:buChar char="l"/>
            </a:pPr>
            <a:r>
              <a:rPr lang="en-US" altLang="zh-CN" dirty="0">
                <a:latin typeface="Times New Roman" pitchFamily="18" charset="0"/>
                <a:cs typeface="Times New Roman" pitchFamily="18" charset="0"/>
              </a:rPr>
              <a:t>Power consumption is almost the </a:t>
            </a:r>
          </a:p>
          <a:p>
            <a:r>
              <a:rPr lang="en-US" altLang="zh-CN" dirty="0">
                <a:latin typeface="Times New Roman" pitchFamily="18" charset="0"/>
                <a:cs typeface="Times New Roman" pitchFamily="18" charset="0"/>
              </a:rPr>
              <a:t>same as TGFF but C</a:t>
            </a:r>
            <a:r>
              <a:rPr lang="en-US" altLang="zh-CN" baseline="30000" dirty="0">
                <a:latin typeface="Times New Roman" pitchFamily="18" charset="0"/>
                <a:cs typeface="Times New Roman" pitchFamily="18" charset="0"/>
              </a:rPr>
              <a:t>2</a:t>
            </a:r>
            <a:r>
              <a:rPr lang="en-US" altLang="zh-CN" dirty="0">
                <a:latin typeface="Times New Roman" pitchFamily="18" charset="0"/>
                <a:cs typeface="Times New Roman" pitchFamily="18" charset="0"/>
              </a:rPr>
              <a:t>MOS can </a:t>
            </a:r>
          </a:p>
          <a:p>
            <a:r>
              <a:rPr lang="en-US" altLang="zh-CN" dirty="0" smtClean="0">
                <a:latin typeface="Times New Roman" pitchFamily="18" charset="0"/>
                <a:cs typeface="Times New Roman" pitchFamily="18" charset="0"/>
              </a:rPr>
              <a:t>release </a:t>
            </a:r>
            <a:r>
              <a:rPr lang="en-US" altLang="zh-CN" dirty="0">
                <a:latin typeface="Times New Roman" pitchFamily="18" charset="0"/>
                <a:cs typeface="Times New Roman" pitchFamily="18" charset="0"/>
              </a:rPr>
              <a:t>the clock overlap problem </a:t>
            </a:r>
          </a:p>
          <a:p>
            <a:r>
              <a:rPr lang="en-US" altLang="zh-CN" dirty="0">
                <a:latin typeface="Times New Roman" pitchFamily="18" charset="0"/>
                <a:cs typeface="Times New Roman" pitchFamily="18" charset="0"/>
              </a:rPr>
              <a:t>while TGFF cannot</a:t>
            </a:r>
            <a:r>
              <a:rPr lang="en-US" altLang="zh-CN" dirty="0" smtClean="0">
                <a:latin typeface="Times New Roman" pitchFamily="18" charset="0"/>
                <a:cs typeface="Times New Roman" pitchFamily="18" charset="0"/>
              </a:rPr>
              <a:t>.</a:t>
            </a:r>
          </a:p>
          <a:p>
            <a:pPr>
              <a:buFont typeface="Wingdings" pitchFamily="2" charset="2"/>
              <a:buChar char="l"/>
            </a:pPr>
            <a:r>
              <a:rPr lang="en-US" altLang="zh-CN" dirty="0" smtClean="0">
                <a:latin typeface="Times New Roman" pitchFamily="18" charset="0"/>
                <a:cs typeface="Times New Roman" pitchFamily="18" charset="0"/>
              </a:rPr>
              <a:t>C</a:t>
            </a:r>
            <a:r>
              <a:rPr lang="en-US" altLang="zh-CN" baseline="30000" dirty="0" smtClean="0">
                <a:latin typeface="Times New Roman" pitchFamily="18" charset="0"/>
                <a:cs typeface="Times New Roman" pitchFamily="18" charset="0"/>
              </a:rPr>
              <a:t>2</a:t>
            </a:r>
            <a:r>
              <a:rPr lang="en-US" altLang="zh-CN" dirty="0" smtClean="0">
                <a:latin typeface="Times New Roman" pitchFamily="18" charset="0"/>
                <a:cs typeface="Times New Roman" pitchFamily="18" charset="0"/>
              </a:rPr>
              <a:t>MOS has lower </a:t>
            </a:r>
            <a:r>
              <a:rPr lang="en-US" altLang="zh-CN" dirty="0" err="1" smtClean="0">
                <a:latin typeface="Times New Roman" pitchFamily="18" charset="0"/>
                <a:cs typeface="Times New Roman" pitchFamily="18" charset="0"/>
              </a:rPr>
              <a:t>clk</a:t>
            </a:r>
            <a:r>
              <a:rPr lang="en-US" altLang="zh-CN" dirty="0" smtClean="0">
                <a:latin typeface="Times New Roman" pitchFamily="18" charset="0"/>
                <a:cs typeface="Times New Roman" pitchFamily="18" charset="0"/>
              </a:rPr>
              <a:t>-to-Q delay.</a:t>
            </a:r>
            <a:endParaRPr lang="en-US" altLang="zh-CN" dirty="0">
              <a:latin typeface="Times New Roman" pitchFamily="18" charset="0"/>
              <a:cs typeface="Times New Roman" pitchFamily="18" charset="0"/>
            </a:endParaRPr>
          </a:p>
          <a:p>
            <a:endParaRPr lang="zh-CN" altLang="en-US" dirty="0">
              <a:latin typeface="Calibri" pitchFamily="34" charset="0"/>
            </a:endParaRPr>
          </a:p>
        </p:txBody>
      </p:sp>
      <p:graphicFrame>
        <p:nvGraphicFramePr>
          <p:cNvPr id="6" name="图表 5"/>
          <p:cNvGraphicFramePr/>
          <p:nvPr/>
        </p:nvGraphicFramePr>
        <p:xfrm>
          <a:off x="4429124" y="41148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图表 7"/>
          <p:cNvGraphicFramePr/>
          <p:nvPr/>
        </p:nvGraphicFramePr>
        <p:xfrm>
          <a:off x="4357686" y="1214422"/>
          <a:ext cx="4357718" cy="300039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normAutofit/>
          </a:bodyPr>
          <a:lstStyle/>
          <a:p>
            <a:pPr eaLnBrk="1" hangingPunct="1"/>
            <a:r>
              <a:rPr lang="en-US" altLang="zh-CN" sz="3600" dirty="0" smtClean="0">
                <a:latin typeface="Times New Roman" pitchFamily="18" charset="0"/>
                <a:cs typeface="Times New Roman" pitchFamily="18" charset="0"/>
              </a:rPr>
              <a:t>Timing Characterization</a:t>
            </a:r>
            <a:endParaRPr lang="zh-CN" altLang="en-US" sz="3600" dirty="0" smtClean="0">
              <a:latin typeface="Times New Roman" pitchFamily="18" charset="0"/>
              <a:cs typeface="Times New Roman" pitchFamily="18" charset="0"/>
            </a:endParaRPr>
          </a:p>
        </p:txBody>
      </p:sp>
      <p:sp>
        <p:nvSpPr>
          <p:cNvPr id="8195" name="内容占位符 2"/>
          <p:cNvSpPr>
            <a:spLocks noGrp="1"/>
          </p:cNvSpPr>
          <p:nvPr>
            <p:ph idx="1"/>
          </p:nvPr>
        </p:nvSpPr>
        <p:spPr>
          <a:xfrm>
            <a:off x="1000101" y="3500438"/>
            <a:ext cx="8143900" cy="2239962"/>
          </a:xfrm>
        </p:spPr>
        <p:txBody>
          <a:bodyPr>
            <a:normAutofit/>
          </a:bodyPr>
          <a:lstStyle/>
          <a:p>
            <a:pPr eaLnBrk="1" hangingPunct="1">
              <a:buFont typeface="Wingdings" pitchFamily="2" charset="2"/>
              <a:buChar char="l"/>
            </a:pPr>
            <a:r>
              <a:rPr lang="en-US" altLang="zh-CN" sz="2000" dirty="0" smtClean="0">
                <a:latin typeface="Times New Roman" pitchFamily="18" charset="0"/>
                <a:cs typeface="Times New Roman" pitchFamily="18" charset="0"/>
              </a:rPr>
              <a:t>The setup time of the Flip-Flop has a lognormal pattern due to the output of the combinational logic.</a:t>
            </a:r>
          </a:p>
          <a:p>
            <a:pPr eaLnBrk="1" hangingPunct="1">
              <a:buFont typeface="Wingdings" pitchFamily="2" charset="2"/>
              <a:buChar char="l"/>
            </a:pPr>
            <a:r>
              <a:rPr lang="en-US" altLang="zh-CN" sz="2000" dirty="0" smtClean="0">
                <a:latin typeface="Times New Roman" pitchFamily="18" charset="0"/>
                <a:cs typeface="Times New Roman" pitchFamily="18" charset="0"/>
              </a:rPr>
              <a:t>The setup time will result in the failure of functionality. It should be noted that the setup and hold time should be in the safe operation region to ensure the correct functionality.</a:t>
            </a:r>
          </a:p>
        </p:txBody>
      </p:sp>
      <p:sp>
        <p:nvSpPr>
          <p:cNvPr id="4" name="圆角矩形 3"/>
          <p:cNvSpPr/>
          <p:nvPr/>
        </p:nvSpPr>
        <p:spPr>
          <a:xfrm>
            <a:off x="1571636" y="1357298"/>
            <a:ext cx="1143000" cy="857250"/>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latin typeface="Times New Roman" pitchFamily="18" charset="0"/>
                <a:cs typeface="Times New Roman" pitchFamily="18" charset="0"/>
              </a:rPr>
              <a:t>Comb.</a:t>
            </a:r>
          </a:p>
          <a:p>
            <a:pPr algn="ctr">
              <a:defRPr/>
            </a:pPr>
            <a:r>
              <a:rPr lang="en-US" altLang="zh-CN" dirty="0">
                <a:latin typeface="Times New Roman" pitchFamily="18" charset="0"/>
                <a:cs typeface="Times New Roman" pitchFamily="18" charset="0"/>
              </a:rPr>
              <a:t>Logic</a:t>
            </a:r>
            <a:endParaRPr lang="zh-CN" altLang="en-US" dirty="0">
              <a:latin typeface="Times New Roman" pitchFamily="18" charset="0"/>
              <a:cs typeface="Times New Roman" pitchFamily="18" charset="0"/>
            </a:endParaRPr>
          </a:p>
        </p:txBody>
      </p:sp>
      <p:sp>
        <p:nvSpPr>
          <p:cNvPr id="6" name="圆角矩形 5"/>
          <p:cNvSpPr/>
          <p:nvPr/>
        </p:nvSpPr>
        <p:spPr>
          <a:xfrm>
            <a:off x="3000386" y="1285860"/>
            <a:ext cx="1500188" cy="1071563"/>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CN" dirty="0"/>
          </a:p>
          <a:p>
            <a:pPr algn="ctr">
              <a:defRPr/>
            </a:pPr>
            <a:endParaRPr lang="en-US" altLang="zh-CN" dirty="0"/>
          </a:p>
          <a:p>
            <a:pPr algn="ctr">
              <a:defRPr/>
            </a:pPr>
            <a:r>
              <a:rPr lang="en-US" altLang="zh-CN" sz="1400" dirty="0">
                <a:latin typeface="Times New Roman" pitchFamily="18" charset="0"/>
                <a:cs typeface="Times New Roman" pitchFamily="18" charset="0"/>
              </a:rPr>
              <a:t>delay setup</a:t>
            </a:r>
            <a:endParaRPr lang="zh-CN" altLang="en-US" sz="1400" dirty="0">
              <a:latin typeface="Times New Roman" pitchFamily="18" charset="0"/>
              <a:cs typeface="Times New Roman" pitchFamily="18" charset="0"/>
            </a:endParaRPr>
          </a:p>
        </p:txBody>
      </p:sp>
      <p:sp>
        <p:nvSpPr>
          <p:cNvPr id="7" name="矩形 6"/>
          <p:cNvSpPr/>
          <p:nvPr/>
        </p:nvSpPr>
        <p:spPr>
          <a:xfrm>
            <a:off x="4857761" y="1428735"/>
            <a:ext cx="1071563" cy="1357313"/>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dirty="0"/>
              <a:t>D        </a:t>
            </a:r>
            <a:r>
              <a:rPr lang="en-US" altLang="zh-CN" dirty="0" smtClean="0"/>
              <a:t>Q</a:t>
            </a:r>
            <a:endParaRPr lang="en-US" altLang="zh-CN" dirty="0"/>
          </a:p>
          <a:p>
            <a:pPr algn="ctr">
              <a:defRPr/>
            </a:pPr>
            <a:endParaRPr lang="en-US" altLang="zh-CN" dirty="0"/>
          </a:p>
          <a:p>
            <a:pPr algn="ctr">
              <a:defRPr/>
            </a:pPr>
            <a:endParaRPr lang="en-US" altLang="zh-CN" dirty="0"/>
          </a:p>
          <a:p>
            <a:pPr>
              <a:defRPr/>
            </a:pPr>
            <a:r>
              <a:rPr lang="en-US" altLang="zh-CN" dirty="0" err="1"/>
              <a:t>clk</a:t>
            </a:r>
            <a:endParaRPr lang="zh-CN" altLang="en-US" dirty="0"/>
          </a:p>
        </p:txBody>
      </p:sp>
      <p:sp>
        <p:nvSpPr>
          <p:cNvPr id="8" name="圆角矩形 7"/>
          <p:cNvSpPr/>
          <p:nvPr/>
        </p:nvSpPr>
        <p:spPr>
          <a:xfrm>
            <a:off x="6215074" y="1285860"/>
            <a:ext cx="1428750" cy="1000125"/>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CN" dirty="0"/>
          </a:p>
          <a:p>
            <a:pPr algn="ctr">
              <a:defRPr/>
            </a:pPr>
            <a:endParaRPr lang="en-US" altLang="zh-CN" dirty="0"/>
          </a:p>
          <a:p>
            <a:pPr algn="ctr">
              <a:defRPr/>
            </a:pPr>
            <a:r>
              <a:rPr lang="en-US" altLang="zh-CN" dirty="0">
                <a:latin typeface="Times New Roman" pitchFamily="18" charset="0"/>
                <a:cs typeface="Times New Roman" pitchFamily="18" charset="0"/>
              </a:rPr>
              <a:t>delay </a:t>
            </a:r>
            <a:r>
              <a:rPr lang="en-US" altLang="zh-CN" dirty="0" err="1">
                <a:latin typeface="Times New Roman" pitchFamily="18" charset="0"/>
                <a:cs typeface="Times New Roman" pitchFamily="18" charset="0"/>
              </a:rPr>
              <a:t>clk</a:t>
            </a:r>
            <a:r>
              <a:rPr lang="en-US" altLang="zh-CN" dirty="0">
                <a:latin typeface="Times New Roman" pitchFamily="18" charset="0"/>
                <a:cs typeface="Times New Roman" pitchFamily="18" charset="0"/>
              </a:rPr>
              <a:t>-Q</a:t>
            </a:r>
            <a:endParaRPr lang="zh-CN" altLang="en-US" dirty="0">
              <a:latin typeface="Times New Roman" pitchFamily="18" charset="0"/>
              <a:cs typeface="Times New Roman" pitchFamily="18" charset="0"/>
            </a:endParaRPr>
          </a:p>
        </p:txBody>
      </p:sp>
      <p:cxnSp>
        <p:nvCxnSpPr>
          <p:cNvPr id="10" name="肘形连接符 9"/>
          <p:cNvCxnSpPr/>
          <p:nvPr/>
        </p:nvCxnSpPr>
        <p:spPr>
          <a:xfrm>
            <a:off x="3429011" y="1428735"/>
            <a:ext cx="642938" cy="500063"/>
          </a:xfrm>
          <a:prstGeom prst="bentConnector3">
            <a:avLst>
              <a:gd name="adj1" fmla="val -196"/>
            </a:avLst>
          </a:prstGeom>
          <a:ln>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6" name="任意多边形 45"/>
          <p:cNvSpPr/>
          <p:nvPr/>
        </p:nvSpPr>
        <p:spPr>
          <a:xfrm>
            <a:off x="3429011" y="1500173"/>
            <a:ext cx="484188" cy="390525"/>
          </a:xfrm>
          <a:custGeom>
            <a:avLst/>
            <a:gdLst>
              <a:gd name="connsiteX0" fmla="*/ 0 w 484094"/>
              <a:gd name="connsiteY0" fmla="*/ 389965 h 389965"/>
              <a:gd name="connsiteX1" fmla="*/ 53788 w 484094"/>
              <a:gd name="connsiteY1" fmla="*/ 80682 h 389965"/>
              <a:gd name="connsiteX2" fmla="*/ 107576 w 484094"/>
              <a:gd name="connsiteY2" fmla="*/ 0 h 389965"/>
              <a:gd name="connsiteX3" fmla="*/ 147917 w 484094"/>
              <a:gd name="connsiteY3" fmla="*/ 80682 h 389965"/>
              <a:gd name="connsiteX4" fmla="*/ 201706 w 484094"/>
              <a:gd name="connsiteY4" fmla="*/ 201706 h 389965"/>
              <a:gd name="connsiteX5" fmla="*/ 255494 w 484094"/>
              <a:gd name="connsiteY5" fmla="*/ 282388 h 389965"/>
              <a:gd name="connsiteX6" fmla="*/ 363070 w 484094"/>
              <a:gd name="connsiteY6" fmla="*/ 349623 h 389965"/>
              <a:gd name="connsiteX7" fmla="*/ 443753 w 484094"/>
              <a:gd name="connsiteY7" fmla="*/ 363070 h 389965"/>
              <a:gd name="connsiteX8" fmla="*/ 484094 w 484094"/>
              <a:gd name="connsiteY8" fmla="*/ 376518 h 389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4094" h="389965">
                <a:moveTo>
                  <a:pt x="0" y="389965"/>
                </a:moveTo>
                <a:cubicBezTo>
                  <a:pt x="17929" y="267820"/>
                  <a:pt x="35859" y="145676"/>
                  <a:pt x="53788" y="80682"/>
                </a:cubicBezTo>
                <a:cubicBezTo>
                  <a:pt x="71717" y="15688"/>
                  <a:pt x="91888" y="0"/>
                  <a:pt x="107576" y="0"/>
                </a:cubicBezTo>
                <a:cubicBezTo>
                  <a:pt x="123264" y="0"/>
                  <a:pt x="132229" y="47064"/>
                  <a:pt x="147917" y="80682"/>
                </a:cubicBezTo>
                <a:cubicBezTo>
                  <a:pt x="163605" y="114300"/>
                  <a:pt x="183777" y="168088"/>
                  <a:pt x="201706" y="201706"/>
                </a:cubicBezTo>
                <a:cubicBezTo>
                  <a:pt x="219635" y="235324"/>
                  <a:pt x="228600" y="257735"/>
                  <a:pt x="255494" y="282388"/>
                </a:cubicBezTo>
                <a:cubicBezTo>
                  <a:pt x="282388" y="307041"/>
                  <a:pt x="331694" y="336176"/>
                  <a:pt x="363070" y="349623"/>
                </a:cubicBezTo>
                <a:cubicBezTo>
                  <a:pt x="394446" y="363070"/>
                  <a:pt x="423582" y="358588"/>
                  <a:pt x="443753" y="363070"/>
                </a:cubicBezTo>
                <a:cubicBezTo>
                  <a:pt x="463924" y="367553"/>
                  <a:pt x="466165" y="387724"/>
                  <a:pt x="484094" y="376518"/>
                </a:cubicBez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47" name="任意多边形 46"/>
          <p:cNvSpPr/>
          <p:nvPr/>
        </p:nvSpPr>
        <p:spPr>
          <a:xfrm>
            <a:off x="6429375" y="3143250"/>
            <a:ext cx="484188" cy="390525"/>
          </a:xfrm>
          <a:custGeom>
            <a:avLst/>
            <a:gdLst>
              <a:gd name="connsiteX0" fmla="*/ 0 w 484094"/>
              <a:gd name="connsiteY0" fmla="*/ 389965 h 389965"/>
              <a:gd name="connsiteX1" fmla="*/ 53788 w 484094"/>
              <a:gd name="connsiteY1" fmla="*/ 80682 h 389965"/>
              <a:gd name="connsiteX2" fmla="*/ 107576 w 484094"/>
              <a:gd name="connsiteY2" fmla="*/ 0 h 389965"/>
              <a:gd name="connsiteX3" fmla="*/ 147917 w 484094"/>
              <a:gd name="connsiteY3" fmla="*/ 80682 h 389965"/>
              <a:gd name="connsiteX4" fmla="*/ 201706 w 484094"/>
              <a:gd name="connsiteY4" fmla="*/ 201706 h 389965"/>
              <a:gd name="connsiteX5" fmla="*/ 255494 w 484094"/>
              <a:gd name="connsiteY5" fmla="*/ 282388 h 389965"/>
              <a:gd name="connsiteX6" fmla="*/ 363070 w 484094"/>
              <a:gd name="connsiteY6" fmla="*/ 349623 h 389965"/>
              <a:gd name="connsiteX7" fmla="*/ 443753 w 484094"/>
              <a:gd name="connsiteY7" fmla="*/ 363070 h 389965"/>
              <a:gd name="connsiteX8" fmla="*/ 484094 w 484094"/>
              <a:gd name="connsiteY8" fmla="*/ 376518 h 389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4094" h="389965">
                <a:moveTo>
                  <a:pt x="0" y="389965"/>
                </a:moveTo>
                <a:cubicBezTo>
                  <a:pt x="17929" y="267820"/>
                  <a:pt x="35859" y="145676"/>
                  <a:pt x="53788" y="80682"/>
                </a:cubicBezTo>
                <a:cubicBezTo>
                  <a:pt x="71717" y="15688"/>
                  <a:pt x="91888" y="0"/>
                  <a:pt x="107576" y="0"/>
                </a:cubicBezTo>
                <a:cubicBezTo>
                  <a:pt x="123264" y="0"/>
                  <a:pt x="132229" y="47064"/>
                  <a:pt x="147917" y="80682"/>
                </a:cubicBezTo>
                <a:cubicBezTo>
                  <a:pt x="163605" y="114300"/>
                  <a:pt x="183777" y="168088"/>
                  <a:pt x="201706" y="201706"/>
                </a:cubicBezTo>
                <a:cubicBezTo>
                  <a:pt x="219635" y="235324"/>
                  <a:pt x="228600" y="257735"/>
                  <a:pt x="255494" y="282388"/>
                </a:cubicBezTo>
                <a:cubicBezTo>
                  <a:pt x="282388" y="307041"/>
                  <a:pt x="331694" y="336176"/>
                  <a:pt x="363070" y="349623"/>
                </a:cubicBezTo>
                <a:cubicBezTo>
                  <a:pt x="394446" y="363070"/>
                  <a:pt x="423582" y="358588"/>
                  <a:pt x="443753" y="363070"/>
                </a:cubicBezTo>
                <a:cubicBezTo>
                  <a:pt x="463924" y="367553"/>
                  <a:pt x="466165" y="387724"/>
                  <a:pt x="484094" y="376518"/>
                </a:cubicBez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cxnSp>
        <p:nvCxnSpPr>
          <p:cNvPr id="48" name="肘形连接符 47"/>
          <p:cNvCxnSpPr/>
          <p:nvPr/>
        </p:nvCxnSpPr>
        <p:spPr>
          <a:xfrm>
            <a:off x="6643699" y="1357298"/>
            <a:ext cx="642937" cy="500062"/>
          </a:xfrm>
          <a:prstGeom prst="bentConnector3">
            <a:avLst>
              <a:gd name="adj1" fmla="val -196"/>
            </a:avLst>
          </a:prstGeom>
          <a:ln>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a:endCxn id="4" idx="1"/>
          </p:cNvCxnSpPr>
          <p:nvPr/>
        </p:nvCxnSpPr>
        <p:spPr>
          <a:xfrm>
            <a:off x="1285886" y="1785923"/>
            <a:ext cx="285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a:stCxn id="4" idx="3"/>
          </p:cNvCxnSpPr>
          <p:nvPr/>
        </p:nvCxnSpPr>
        <p:spPr>
          <a:xfrm>
            <a:off x="2714636" y="1785923"/>
            <a:ext cx="285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p:nvPr/>
        </p:nvCxnSpPr>
        <p:spPr>
          <a:xfrm>
            <a:off x="4500569" y="1714473"/>
            <a:ext cx="357187"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a:xfrm>
            <a:off x="5929329" y="1714473"/>
            <a:ext cx="285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a:off x="1143011" y="2500298"/>
            <a:ext cx="3714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直接箭头连接符 93"/>
          <p:cNvCxnSpPr>
            <a:stCxn id="8" idx="3"/>
          </p:cNvCxnSpPr>
          <p:nvPr/>
        </p:nvCxnSpPr>
        <p:spPr>
          <a:xfrm>
            <a:off x="7643824" y="1785923"/>
            <a:ext cx="357187"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任意多边形 21"/>
          <p:cNvSpPr/>
          <p:nvPr/>
        </p:nvSpPr>
        <p:spPr>
          <a:xfrm>
            <a:off x="6643699" y="1428735"/>
            <a:ext cx="484187" cy="390525"/>
          </a:xfrm>
          <a:custGeom>
            <a:avLst/>
            <a:gdLst>
              <a:gd name="connsiteX0" fmla="*/ 0 w 484094"/>
              <a:gd name="connsiteY0" fmla="*/ 389965 h 389965"/>
              <a:gd name="connsiteX1" fmla="*/ 53788 w 484094"/>
              <a:gd name="connsiteY1" fmla="*/ 80682 h 389965"/>
              <a:gd name="connsiteX2" fmla="*/ 107576 w 484094"/>
              <a:gd name="connsiteY2" fmla="*/ 0 h 389965"/>
              <a:gd name="connsiteX3" fmla="*/ 147917 w 484094"/>
              <a:gd name="connsiteY3" fmla="*/ 80682 h 389965"/>
              <a:gd name="connsiteX4" fmla="*/ 201706 w 484094"/>
              <a:gd name="connsiteY4" fmla="*/ 201706 h 389965"/>
              <a:gd name="connsiteX5" fmla="*/ 255494 w 484094"/>
              <a:gd name="connsiteY5" fmla="*/ 282388 h 389965"/>
              <a:gd name="connsiteX6" fmla="*/ 363070 w 484094"/>
              <a:gd name="connsiteY6" fmla="*/ 349623 h 389965"/>
              <a:gd name="connsiteX7" fmla="*/ 443753 w 484094"/>
              <a:gd name="connsiteY7" fmla="*/ 363070 h 389965"/>
              <a:gd name="connsiteX8" fmla="*/ 484094 w 484094"/>
              <a:gd name="connsiteY8" fmla="*/ 376518 h 389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4094" h="389965">
                <a:moveTo>
                  <a:pt x="0" y="389965"/>
                </a:moveTo>
                <a:cubicBezTo>
                  <a:pt x="17929" y="267820"/>
                  <a:pt x="35859" y="145676"/>
                  <a:pt x="53788" y="80682"/>
                </a:cubicBezTo>
                <a:cubicBezTo>
                  <a:pt x="71717" y="15688"/>
                  <a:pt x="91888" y="0"/>
                  <a:pt x="107576" y="0"/>
                </a:cubicBezTo>
                <a:cubicBezTo>
                  <a:pt x="123264" y="0"/>
                  <a:pt x="132229" y="47064"/>
                  <a:pt x="147917" y="80682"/>
                </a:cubicBezTo>
                <a:cubicBezTo>
                  <a:pt x="163605" y="114300"/>
                  <a:pt x="183777" y="168088"/>
                  <a:pt x="201706" y="201706"/>
                </a:cubicBezTo>
                <a:cubicBezTo>
                  <a:pt x="219635" y="235324"/>
                  <a:pt x="228600" y="257735"/>
                  <a:pt x="255494" y="282388"/>
                </a:cubicBezTo>
                <a:cubicBezTo>
                  <a:pt x="282388" y="307041"/>
                  <a:pt x="331694" y="336176"/>
                  <a:pt x="363070" y="349623"/>
                </a:cubicBezTo>
                <a:cubicBezTo>
                  <a:pt x="394446" y="363070"/>
                  <a:pt x="423582" y="358588"/>
                  <a:pt x="443753" y="363070"/>
                </a:cubicBezTo>
                <a:cubicBezTo>
                  <a:pt x="463924" y="367553"/>
                  <a:pt x="466165" y="387724"/>
                  <a:pt x="484094" y="376518"/>
                </a:cubicBez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cxnSp>
        <p:nvCxnSpPr>
          <p:cNvPr id="20" name="直接连接符 19"/>
          <p:cNvCxnSpPr/>
          <p:nvPr/>
        </p:nvCxnSpPr>
        <p:spPr>
          <a:xfrm>
            <a:off x="2857488" y="1214422"/>
            <a:ext cx="49292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5400000">
            <a:off x="2035951" y="2035959"/>
            <a:ext cx="16430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5400000">
            <a:off x="6965173" y="2035959"/>
            <a:ext cx="16430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2857488" y="2857496"/>
            <a:ext cx="492922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en-US" altLang="zh-CN" dirty="0" smtClean="0">
                <a:latin typeface="Times New Roman" pitchFamily="18" charset="0"/>
                <a:cs typeface="Times New Roman" pitchFamily="18" charset="0"/>
              </a:rPr>
              <a:t>Result</a:t>
            </a:r>
            <a:endParaRPr lang="zh-CN" altLang="en-US" dirty="0" smtClean="0">
              <a:latin typeface="Times New Roman" pitchFamily="18" charset="0"/>
              <a:cs typeface="Times New Roman" pitchFamily="18" charset="0"/>
            </a:endParaRPr>
          </a:p>
        </p:txBody>
      </p:sp>
      <p:sp>
        <p:nvSpPr>
          <p:cNvPr id="5" name="内容占位符 4"/>
          <p:cNvSpPr>
            <a:spLocks noGrp="1"/>
          </p:cNvSpPr>
          <p:nvPr>
            <p:ph sz="half" idx="1"/>
          </p:nvPr>
        </p:nvSpPr>
        <p:spPr>
          <a:xfrm>
            <a:off x="1285852" y="1571612"/>
            <a:ext cx="3207830" cy="4615828"/>
          </a:xfrm>
        </p:spPr>
        <p:txBody>
          <a:bodyPr/>
          <a:lstStyle/>
          <a:p>
            <a:pPr>
              <a:buFont typeface="Wingdings" pitchFamily="2" charset="2"/>
              <a:buChar char="l"/>
            </a:pPr>
            <a:r>
              <a:rPr lang="en-US" altLang="zh-CN" sz="1800" dirty="0" smtClean="0">
                <a:latin typeface="Times New Roman" pitchFamily="18" charset="0"/>
                <a:cs typeface="Times New Roman" pitchFamily="18" charset="0"/>
              </a:rPr>
              <a:t>Parameters Definition:</a:t>
            </a:r>
          </a:p>
          <a:p>
            <a:pPr>
              <a:buNone/>
            </a:pPr>
            <a:r>
              <a:rPr lang="en-US" altLang="zh-CN" sz="1800" dirty="0" smtClean="0">
                <a:latin typeface="Times New Roman" pitchFamily="18" charset="0"/>
                <a:cs typeface="Times New Roman" pitchFamily="18" charset="0"/>
              </a:rPr>
              <a:t>      </a:t>
            </a:r>
            <a:r>
              <a:rPr lang="en-US" altLang="zh-CN" sz="1800" dirty="0" err="1" smtClean="0">
                <a:latin typeface="Times New Roman" pitchFamily="18" charset="0"/>
                <a:cs typeface="Times New Roman" pitchFamily="18" charset="0"/>
              </a:rPr>
              <a:t>t</a:t>
            </a:r>
            <a:r>
              <a:rPr lang="en-US" altLang="zh-CN" sz="1800" baseline="-25000" dirty="0" err="1" smtClean="0">
                <a:latin typeface="Times New Roman" pitchFamily="18" charset="0"/>
                <a:cs typeface="Times New Roman" pitchFamily="18" charset="0"/>
              </a:rPr>
              <a:t>su</a:t>
            </a:r>
            <a:r>
              <a:rPr lang="en-US" altLang="zh-CN" sz="1800" dirty="0" smtClean="0">
                <a:latin typeface="Times New Roman" pitchFamily="18" charset="0"/>
                <a:cs typeface="Times New Roman" pitchFamily="18" charset="0"/>
              </a:rPr>
              <a:t>: time from D input valid to the triggering edge</a:t>
            </a:r>
          </a:p>
          <a:p>
            <a:pPr>
              <a:buNone/>
            </a:pPr>
            <a:r>
              <a:rPr lang="en-US" altLang="zh-CN" sz="1800" dirty="0" smtClean="0">
                <a:latin typeface="Times New Roman" pitchFamily="18" charset="0"/>
                <a:cs typeface="Times New Roman" pitchFamily="18" charset="0"/>
              </a:rPr>
              <a:t>      </a:t>
            </a:r>
            <a:r>
              <a:rPr lang="en-US" altLang="zh-CN" sz="1800" dirty="0" err="1" smtClean="0">
                <a:latin typeface="Times New Roman" pitchFamily="18" charset="0"/>
                <a:cs typeface="Times New Roman" pitchFamily="18" charset="0"/>
              </a:rPr>
              <a:t>t</a:t>
            </a:r>
            <a:r>
              <a:rPr lang="en-US" altLang="zh-CN" sz="1800" baseline="-25000" dirty="0" err="1" smtClean="0">
                <a:latin typeface="Times New Roman" pitchFamily="18" charset="0"/>
                <a:cs typeface="Times New Roman" pitchFamily="18" charset="0"/>
              </a:rPr>
              <a:t>hold</a:t>
            </a:r>
            <a:r>
              <a:rPr lang="en-US" altLang="zh-CN" sz="1800" dirty="0" smtClean="0">
                <a:latin typeface="Times New Roman" pitchFamily="18" charset="0"/>
                <a:cs typeface="Times New Roman" pitchFamily="18" charset="0"/>
              </a:rPr>
              <a:t>: time for which the D input is valid after the triggering edge</a:t>
            </a:r>
          </a:p>
          <a:p>
            <a:pPr>
              <a:buNone/>
            </a:pPr>
            <a:r>
              <a:rPr lang="en-US" altLang="zh-CN" sz="1800" dirty="0" smtClean="0">
                <a:latin typeface="Times New Roman" pitchFamily="18" charset="0"/>
                <a:cs typeface="Times New Roman" pitchFamily="18" charset="0"/>
              </a:rPr>
              <a:t>      </a:t>
            </a:r>
            <a:r>
              <a:rPr lang="en-US" altLang="zh-CN" sz="1800" dirty="0" err="1" smtClean="0">
                <a:latin typeface="Times New Roman" pitchFamily="18" charset="0"/>
                <a:cs typeface="Times New Roman" pitchFamily="18" charset="0"/>
              </a:rPr>
              <a:t>clk</a:t>
            </a:r>
            <a:r>
              <a:rPr lang="en-US" altLang="zh-CN" sz="1800" dirty="0" smtClean="0">
                <a:latin typeface="Times New Roman" pitchFamily="18" charset="0"/>
                <a:cs typeface="Times New Roman" pitchFamily="18" charset="0"/>
              </a:rPr>
              <a:t>-to-Q delay: time from the triggering edge until valid data is available at Q output</a:t>
            </a:r>
          </a:p>
          <a:p>
            <a:pPr>
              <a:buFont typeface="Wingdings" pitchFamily="2" charset="2"/>
              <a:buChar char="l"/>
            </a:pPr>
            <a:r>
              <a:rPr lang="en-US" altLang="zh-CN" sz="1800" dirty="0" smtClean="0">
                <a:latin typeface="Times New Roman" pitchFamily="18" charset="0"/>
                <a:cs typeface="Times New Roman" pitchFamily="18" charset="0"/>
              </a:rPr>
              <a:t>Failure of the functionality due to the </a:t>
            </a:r>
            <a:r>
              <a:rPr lang="en-US" altLang="zh-CN" sz="1800" dirty="0" err="1" smtClean="0">
                <a:latin typeface="Times New Roman" pitchFamily="18" charset="0"/>
                <a:cs typeface="Times New Roman" pitchFamily="18" charset="0"/>
              </a:rPr>
              <a:t>metastability</a:t>
            </a:r>
            <a:r>
              <a:rPr lang="en-US" altLang="zh-CN" sz="1800" dirty="0" smtClean="0">
                <a:latin typeface="Times New Roman" pitchFamily="18" charset="0"/>
                <a:cs typeface="Times New Roman" pitchFamily="18" charset="0"/>
              </a:rPr>
              <a:t> of the Flip-Flops</a:t>
            </a:r>
          </a:p>
        </p:txBody>
      </p:sp>
      <p:sp>
        <p:nvSpPr>
          <p:cNvPr id="6" name="内容占位符 5"/>
          <p:cNvSpPr>
            <a:spLocks noGrp="1"/>
          </p:cNvSpPr>
          <p:nvPr>
            <p:ph sz="half" idx="2"/>
          </p:nvPr>
        </p:nvSpPr>
        <p:spPr/>
        <p:txBody>
          <a:bodyPr/>
          <a:lstStyle/>
          <a:p>
            <a:endParaRPr lang="zh-CN" altLang="en-US" dirty="0"/>
          </a:p>
        </p:txBody>
      </p:sp>
      <p:graphicFrame>
        <p:nvGraphicFramePr>
          <p:cNvPr id="4" name="图表 3"/>
          <p:cNvGraphicFramePr>
            <a:graphicFrameLocks/>
          </p:cNvGraphicFramePr>
          <p:nvPr/>
        </p:nvGraphicFramePr>
        <p:xfrm>
          <a:off x="4143372" y="1571612"/>
          <a:ext cx="5000628" cy="4143404"/>
        </p:xfrm>
        <a:graphic>
          <a:graphicData uri="http://schemas.openxmlformats.org/drawingml/2006/chart">
            <c:chart xmlns:c="http://schemas.openxmlformats.org/drawingml/2006/chart" xmlns:r="http://schemas.openxmlformats.org/officeDocument/2006/relationships" r:id="rId2"/>
          </a:graphicData>
        </a:graphic>
      </p:graphicFrame>
      <p:sp>
        <p:nvSpPr>
          <p:cNvPr id="7" name="圆角矩形 6"/>
          <p:cNvSpPr/>
          <p:nvPr/>
        </p:nvSpPr>
        <p:spPr>
          <a:xfrm>
            <a:off x="5286380" y="2428868"/>
            <a:ext cx="928694" cy="428628"/>
          </a:xfrm>
          <a:prstGeom prst="roundRect">
            <a:avLst/>
          </a:prstGeom>
          <a:no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latin typeface="Times New Roman" pitchFamily="18" charset="0"/>
                <a:cs typeface="Times New Roman" pitchFamily="18" charset="0"/>
              </a:rPr>
              <a:t>Failure</a:t>
            </a:r>
            <a:endParaRPr lang="zh-CN" altLang="en-US" dirty="0">
              <a:solidFill>
                <a:srgbClr val="FF0000"/>
              </a:solidFill>
              <a:latin typeface="Times New Roman" pitchFamily="18" charset="0"/>
              <a:cs typeface="Times New Roman" pitchFamily="18" charset="0"/>
            </a:endParaRPr>
          </a:p>
        </p:txBody>
      </p:sp>
      <p:sp>
        <p:nvSpPr>
          <p:cNvPr id="8" name="矩形 7"/>
          <p:cNvSpPr/>
          <p:nvPr/>
        </p:nvSpPr>
        <p:spPr>
          <a:xfrm flipH="1">
            <a:off x="4786314" y="2214554"/>
            <a:ext cx="142876" cy="2357454"/>
          </a:xfrm>
          <a:prstGeom prst="rect">
            <a:avLst/>
          </a:prstGeom>
          <a:solidFill>
            <a:schemeClr val="bg2">
              <a:lumMod val="25000"/>
              <a:alpha val="50000"/>
            </a:schemeClr>
          </a:solidFill>
          <a:ln>
            <a:solidFill>
              <a:schemeClr val="accent1">
                <a:shade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曲线连接符 9"/>
          <p:cNvCxnSpPr/>
          <p:nvPr/>
        </p:nvCxnSpPr>
        <p:spPr>
          <a:xfrm rot="10800000" flipV="1">
            <a:off x="4857752" y="2714620"/>
            <a:ext cx="500066" cy="42863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2800" dirty="0" smtClean="0">
                <a:latin typeface="Times New Roman" pitchFamily="18" charset="0"/>
                <a:cs typeface="Times New Roman" pitchFamily="18" charset="0"/>
              </a:rPr>
              <a:t>Variability of Timing Using Monte-Carlo Simulation</a:t>
            </a:r>
            <a:endParaRPr lang="zh-CN" altLang="en-US" sz="2800" dirty="0">
              <a:latin typeface="Times New Roman" pitchFamily="18" charset="0"/>
              <a:cs typeface="Times New Roman" pitchFamily="18" charset="0"/>
            </a:endParaRPr>
          </a:p>
        </p:txBody>
      </p:sp>
      <p:sp>
        <p:nvSpPr>
          <p:cNvPr id="3" name="内容占位符 2"/>
          <p:cNvSpPr>
            <a:spLocks noGrp="1"/>
          </p:cNvSpPr>
          <p:nvPr>
            <p:ph sz="half" idx="1"/>
          </p:nvPr>
        </p:nvSpPr>
        <p:spPr/>
        <p:txBody>
          <a:bodyPr/>
          <a:lstStyle/>
          <a:p>
            <a:pPr>
              <a:buNone/>
            </a:pPr>
            <a:endParaRPr lang="zh-CN" altLang="en-US" dirty="0"/>
          </a:p>
        </p:txBody>
      </p:sp>
      <p:graphicFrame>
        <p:nvGraphicFramePr>
          <p:cNvPr id="8" name="内容占位符 6"/>
          <p:cNvGraphicFramePr>
            <a:graphicFrameLocks noGrp="1"/>
          </p:cNvGraphicFramePr>
          <p:nvPr>
            <p:ph sz="half" idx="2"/>
          </p:nvPr>
        </p:nvGraphicFramePr>
        <p:xfrm>
          <a:off x="4648200" y="1600201"/>
          <a:ext cx="4495800" cy="36861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图表 5"/>
          <p:cNvGraphicFramePr/>
          <p:nvPr/>
        </p:nvGraphicFramePr>
        <p:xfrm>
          <a:off x="214282" y="1285860"/>
          <a:ext cx="4238625" cy="278608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图表 6"/>
          <p:cNvGraphicFramePr/>
          <p:nvPr/>
        </p:nvGraphicFramePr>
        <p:xfrm>
          <a:off x="214282" y="3929066"/>
          <a:ext cx="4286252" cy="2500330"/>
        </p:xfrm>
        <a:graphic>
          <a:graphicData uri="http://schemas.openxmlformats.org/drawingml/2006/chart">
            <c:chart xmlns:c="http://schemas.openxmlformats.org/drawingml/2006/chart" xmlns:r="http://schemas.openxmlformats.org/officeDocument/2006/relationships" r:id="rId4"/>
          </a:graphicData>
        </a:graphic>
      </p:graphicFrame>
      <p:sp>
        <p:nvSpPr>
          <p:cNvPr id="9" name="圆角矩形 8"/>
          <p:cNvSpPr/>
          <p:nvPr/>
        </p:nvSpPr>
        <p:spPr>
          <a:xfrm>
            <a:off x="5857884" y="3714752"/>
            <a:ext cx="1357322" cy="285752"/>
          </a:xfrm>
          <a:prstGeom prst="roundRect">
            <a:avLst/>
          </a:prstGeom>
          <a:noFill/>
          <a:ln>
            <a:solidFill>
              <a:schemeClr val="accent1">
                <a:shade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smtClean="0">
                <a:solidFill>
                  <a:schemeClr val="accent3">
                    <a:lumMod val="75000"/>
                  </a:schemeClr>
                </a:solidFill>
                <a:latin typeface="Times New Roman" pitchFamily="18" charset="0"/>
                <a:cs typeface="Times New Roman" pitchFamily="18" charset="0"/>
              </a:rPr>
              <a:t>Optimum D-to-Q</a:t>
            </a:r>
            <a:endParaRPr lang="zh-CN" altLang="en-US" sz="1200" dirty="0">
              <a:solidFill>
                <a:schemeClr val="accent3">
                  <a:lumMod val="75000"/>
                </a:schemeClr>
              </a:solidFill>
              <a:latin typeface="Times New Roman" pitchFamily="18" charset="0"/>
              <a:cs typeface="Times New Roman" pitchFamily="18" charset="0"/>
            </a:endParaRPr>
          </a:p>
        </p:txBody>
      </p:sp>
      <p:cxnSp>
        <p:nvCxnSpPr>
          <p:cNvPr id="11" name="直接箭头连接符 10"/>
          <p:cNvCxnSpPr/>
          <p:nvPr/>
        </p:nvCxnSpPr>
        <p:spPr>
          <a:xfrm rot="16200000" flipH="1">
            <a:off x="5965041" y="4107661"/>
            <a:ext cx="427834" cy="70644"/>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857752" y="5214950"/>
            <a:ext cx="4071966" cy="923330"/>
          </a:xfrm>
          <a:prstGeom prst="rect">
            <a:avLst/>
          </a:prstGeom>
          <a:noFill/>
        </p:spPr>
        <p:txBody>
          <a:bodyPr wrap="square" rtlCol="0">
            <a:spAutoFit/>
          </a:bodyPr>
          <a:lstStyle/>
          <a:p>
            <a:r>
              <a:rPr lang="en-US" altLang="zh-CN" dirty="0" smtClean="0">
                <a:latin typeface="Times New Roman" pitchFamily="18" charset="0"/>
                <a:cs typeface="Times New Roman" pitchFamily="18" charset="0"/>
              </a:rPr>
              <a:t>The FF becomes reliability-driven instead of  optimum-timing driven in sub-threshold region.  </a:t>
            </a:r>
            <a:endParaRPr lang="zh-CN" alt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1279</TotalTime>
  <Words>773</Words>
  <Application>Microsoft Office PowerPoint</Application>
  <PresentationFormat>全屏显示(4:3)</PresentationFormat>
  <Paragraphs>125</Paragraphs>
  <Slides>15</Slides>
  <Notes>0</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夏至</vt:lpstr>
      <vt:lpstr>Characterization of C2MOS Flip-Flop in Sub-Threshold Region</vt:lpstr>
      <vt:lpstr>Outline</vt:lpstr>
      <vt:lpstr>Motivation</vt:lpstr>
      <vt:lpstr>Motivation</vt:lpstr>
      <vt:lpstr>Energy &amp; Delay Comparison of 4 types of FFs</vt:lpstr>
      <vt:lpstr>Comparison Results</vt:lpstr>
      <vt:lpstr>Timing Characterization</vt:lpstr>
      <vt:lpstr>Result</vt:lpstr>
      <vt:lpstr>Variability of Timing Using Monte-Carlo Simulation</vt:lpstr>
      <vt:lpstr>Turning Knobs - Vdd</vt:lpstr>
      <vt:lpstr>Failure Prob. VS Vdd for Different Sizes</vt:lpstr>
      <vt:lpstr>Turning Knobs - Size</vt:lpstr>
      <vt:lpstr>Energy – Delay Relationship</vt:lpstr>
      <vt:lpstr>Conclusion</vt:lpstr>
      <vt:lpstr>References</vt:lpstr>
    </vt:vector>
  </TitlesOfParts>
  <Company>LENOVO CUSTOMER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Characterization of </dc:title>
  <dc:creator>LENOVO USER</dc:creator>
  <cp:lastModifiedBy>LENOVO USER</cp:lastModifiedBy>
  <cp:revision>177</cp:revision>
  <dcterms:created xsi:type="dcterms:W3CDTF">2009-11-28T19:47:28Z</dcterms:created>
  <dcterms:modified xsi:type="dcterms:W3CDTF">2009-12-01T18:09:51Z</dcterms:modified>
</cp:coreProperties>
</file>